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7" r:id="rId1"/>
  </p:sldMasterIdLst>
  <p:notesMasterIdLst>
    <p:notesMasterId r:id="rId51"/>
  </p:notesMasterIdLst>
  <p:handoutMasterIdLst>
    <p:handoutMasterId r:id="rId52"/>
  </p:handoutMasterIdLst>
  <p:sldIdLst>
    <p:sldId id="440" r:id="rId2"/>
    <p:sldId id="485" r:id="rId3"/>
    <p:sldId id="486" r:id="rId4"/>
    <p:sldId id="487" r:id="rId5"/>
    <p:sldId id="474" r:id="rId6"/>
    <p:sldId id="488" r:id="rId7"/>
    <p:sldId id="484" r:id="rId8"/>
    <p:sldId id="489" r:id="rId9"/>
    <p:sldId id="490" r:id="rId10"/>
    <p:sldId id="400" r:id="rId11"/>
    <p:sldId id="401" r:id="rId12"/>
    <p:sldId id="441" r:id="rId13"/>
    <p:sldId id="442" r:id="rId14"/>
    <p:sldId id="443" r:id="rId15"/>
    <p:sldId id="448" r:id="rId16"/>
    <p:sldId id="450" r:id="rId17"/>
    <p:sldId id="451" r:id="rId18"/>
    <p:sldId id="452" r:id="rId19"/>
    <p:sldId id="455" r:id="rId20"/>
    <p:sldId id="476" r:id="rId21"/>
    <p:sldId id="477" r:id="rId22"/>
    <p:sldId id="478" r:id="rId23"/>
    <p:sldId id="509" r:id="rId24"/>
    <p:sldId id="510" r:id="rId25"/>
    <p:sldId id="511" r:id="rId26"/>
    <p:sldId id="512" r:id="rId27"/>
    <p:sldId id="513" r:id="rId28"/>
    <p:sldId id="518" r:id="rId29"/>
    <p:sldId id="519" r:id="rId30"/>
    <p:sldId id="520" r:id="rId31"/>
    <p:sldId id="521" r:id="rId32"/>
    <p:sldId id="522" r:id="rId33"/>
    <p:sldId id="523" r:id="rId34"/>
    <p:sldId id="479" r:id="rId35"/>
    <p:sldId id="480" r:id="rId36"/>
    <p:sldId id="491" r:id="rId37"/>
    <p:sldId id="492" r:id="rId38"/>
    <p:sldId id="493" r:id="rId39"/>
    <p:sldId id="494" r:id="rId40"/>
    <p:sldId id="495" r:id="rId41"/>
    <p:sldId id="500" r:id="rId42"/>
    <p:sldId id="507" r:id="rId43"/>
    <p:sldId id="501" r:id="rId44"/>
    <p:sldId id="502" r:id="rId45"/>
    <p:sldId id="503" r:id="rId46"/>
    <p:sldId id="508" r:id="rId47"/>
    <p:sldId id="506" r:id="rId48"/>
    <p:sldId id="504" r:id="rId49"/>
    <p:sldId id="505" r:id="rId50"/>
  </p:sldIdLst>
  <p:sldSz cx="9144000" cy="6858000" type="screen4x3"/>
  <p:notesSz cx="6669088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00"/>
    <a:srgbClr val="3333CC"/>
    <a:srgbClr val="F51FD6"/>
    <a:srgbClr val="FF3300"/>
    <a:srgbClr val="FFFFFF"/>
    <a:srgbClr val="CCCCFF"/>
    <a:srgbClr val="CCECFF"/>
    <a:srgbClr val="99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5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2172" tIns="46086" rIns="92172" bIns="46086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2172" tIns="46086" rIns="92172" bIns="46086" rtlCol="0"/>
          <a:lstStyle>
            <a:lvl1pPr algn="r">
              <a:defRPr sz="1200"/>
            </a:lvl1pPr>
          </a:lstStyle>
          <a:p>
            <a:pPr>
              <a:defRPr/>
            </a:pPr>
            <a:fld id="{821E1DA2-2C25-4D56-9925-A6E19DFF31F0}" type="datetimeFigureOut">
              <a:rPr lang="ru-RU"/>
              <a:pPr>
                <a:defRPr/>
              </a:pPr>
              <a:t>07.11.2016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2172" tIns="46086" rIns="92172" bIns="4608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2172" tIns="46086" rIns="92172" bIns="46086" rtlCol="0" anchor="b"/>
          <a:lstStyle>
            <a:lvl1pPr algn="r">
              <a:defRPr sz="1200"/>
            </a:lvl1pPr>
          </a:lstStyle>
          <a:p>
            <a:pPr>
              <a:defRPr/>
            </a:pPr>
            <a:fld id="{817AE8F1-1340-45D4-A6E5-D3FFCFAF9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56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6BD852-EFDD-4B7B-9B9C-C9E39640A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6FDFA7-15D3-4DB2-8062-65761AF8EAF4}" type="slidenum">
              <a:rPr lang="ru-RU" altLang="ru-RU" smtClean="0"/>
              <a:pPr/>
              <a:t>28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CE0A83-7636-496F-B44A-095861E56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D152B-781E-4A2F-8EB7-42D4955D9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2C27D-1B78-471D-8126-07C132141A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7C6C2-0F1E-47E5-BB19-9AF717C14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51EB0-B7A6-49D4-8C6F-5653E033F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3FB5A1D-91FC-4BBE-BC27-08A8DBEB2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2F8CC-9C9F-44F0-8E7D-634346D91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63EDAF5-D2C3-4949-BE19-E61C08893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FF532-BFAA-4D4B-90B5-680A15BEFE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36D554-E490-4A10-B82F-5690A2E086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1C716E-16DF-46E8-9B31-E9D70642C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41DF20-C40C-4A27-8EC3-D527477DA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F9E63BA2-ABED-400C-8B32-50907B7AC2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1" r:id="rId2"/>
    <p:sldLayoutId id="2147483968" r:id="rId3"/>
    <p:sldLayoutId id="2147483962" r:id="rId4"/>
    <p:sldLayoutId id="2147483969" r:id="rId5"/>
    <p:sldLayoutId id="2147483963" r:id="rId6"/>
    <p:sldLayoutId id="2147483970" r:id="rId7"/>
    <p:sldLayoutId id="2147483971" r:id="rId8"/>
    <p:sldLayoutId id="2147483972" r:id="rId9"/>
    <p:sldLayoutId id="2147483964" r:id="rId10"/>
    <p:sldLayoutId id="2147483965" r:id="rId11"/>
    <p:sldLayoutId id="214748396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3E659FFA846BC3772B6A99881288702EB452229789A096FC58988ED93D834BF2417525FF2CB07CBCO5i2K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2F7F532E051786026CB458B39291518A38426E82D000626CDD13AD3FA737892C618C0E68089835B4167DC7yFS7R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___Microsoft_Office_Word1.docx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effectLst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altLang="ru-RU" sz="2800" b="1" smtClean="0">
                <a:latin typeface="Arial" charset="0"/>
              </a:rPr>
              <a:t>Нормативно-правовое обеспечение деятельности образовательных организаций РТ</a:t>
            </a:r>
          </a:p>
          <a:p>
            <a:pPr algn="ctr">
              <a:buFont typeface="Wingdings 2" pitchFamily="18" charset="2"/>
              <a:buNone/>
            </a:pPr>
            <a:r>
              <a:rPr lang="ru-RU" altLang="ru-RU" sz="2800" b="1" smtClean="0">
                <a:latin typeface="Arial" charset="0"/>
              </a:rPr>
              <a:t> в системе профилактики правонарушений</a:t>
            </a:r>
            <a:endParaRPr lang="ru-RU" altLang="ru-RU" sz="4000" smtClean="0">
              <a:latin typeface="Arial" charset="0"/>
            </a:endParaRPr>
          </a:p>
          <a:p>
            <a:pPr algn="r">
              <a:buFont typeface="Wingdings 2" pitchFamily="18" charset="2"/>
              <a:buNone/>
            </a:pPr>
            <a:endParaRPr lang="ru-RU" altLang="ru-RU" sz="20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172450" cy="1079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400" b="1" smtClean="0">
                <a:solidFill>
                  <a:schemeClr val="tx2">
                    <a:satMod val="130000"/>
                  </a:schemeClr>
                </a:solidFill>
                <a:latin typeface="Tahoma" pitchFamily="34" charset="0"/>
              </a:rPr>
              <a:t>Подведомственные учреждения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557338"/>
            <a:ext cx="7704137" cy="46466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 </a:t>
            </a:r>
            <a:r>
              <a:rPr lang="ru-RU" altLang="ru-RU" sz="2800" b="1" i="1" smtClean="0"/>
              <a:t>Республиканский центр внешкольной работы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 i="1" smtClean="0"/>
              <a:t>Республиканская специальная общеобразовательная школа для детей с девиантным поведением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 i="1" smtClean="0"/>
              <a:t> Республиканский детский оздоровительно-образовательный центр «Костер»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 i="1" smtClean="0"/>
              <a:t>Республиканский центр психолого-педагогической реабилитации и коррекции «Росток».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50825"/>
            <a:ext cx="7239000" cy="8921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400" dirty="0" smtClean="0">
                <a:solidFill>
                  <a:schemeClr val="tx1"/>
                </a:solidFill>
              </a:rPr>
              <a:t>Основные направления деятельности в сфере профилактики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341438"/>
            <a:ext cx="7786687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Профилактика наркозависимости, правонарушений  среди несовершеннолетних, в том числе реализация программ безопасности дорожного движения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Развитие системы дополнительного образования детей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 Развитие института классных руководителей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Развитие гражданско-патриотического воспитания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Взаимодействие с детскими общественными организациями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Здоровье сберегающая деятельность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Развитие психолого-педагогической службы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Организация  отдыха и оздоровления детей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Развитие физкультурно-массовой, спортивной работы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Организация и проведение республиканских массовых мероприятий с детьми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i="1" smtClean="0">
                <a:solidFill>
                  <a:schemeClr val="tx2">
                    <a:satMod val="130000"/>
                  </a:schemeClr>
                </a:solidFill>
              </a:rPr>
              <a:t>Инструктивно - методическое письмо</a:t>
            </a:r>
            <a:br>
              <a:rPr lang="ru-RU" sz="2000" b="1" i="1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 i="1" smtClean="0">
                <a:solidFill>
                  <a:schemeClr val="tx2">
                    <a:satMod val="130000"/>
                  </a:schemeClr>
                </a:solidFill>
              </a:rPr>
              <a:t>Министерства образования Российской Федерации</a:t>
            </a:r>
            <a:br>
              <a:rPr lang="ru-RU" sz="2000" b="1" i="1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 i="1" smtClean="0">
                <a:solidFill>
                  <a:schemeClr val="tx2">
                    <a:satMod val="130000"/>
                  </a:schemeClr>
                </a:solidFill>
              </a:rPr>
              <a:t>от 15.12.2002 г. № 30-51-914/16</a:t>
            </a:r>
          </a:p>
        </p:txBody>
      </p:sp>
      <p:sp>
        <p:nvSpPr>
          <p:cNvPr id="19459" name="Rectangle 9"/>
          <p:cNvSpPr>
            <a:spLocks noGrp="1" noChangeArrowheads="1"/>
          </p:cNvSpPr>
          <p:nvPr>
            <p:ph idx="4294967295"/>
          </p:nvPr>
        </p:nvSpPr>
        <p:spPr>
          <a:xfrm>
            <a:off x="755650" y="1557338"/>
            <a:ext cx="7924800" cy="4419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2800" smtClean="0"/>
              <a:t>МИНИМАЛЬНЫЙ СОЦИАЛЬНЫЙ СТАНДАРТ РОССИЙСКОЙ ФЕДЕРАЦИИ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altLang="ru-RU" sz="2800" b="1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800" b="1" smtClean="0"/>
              <a:t>	МИНИМАЛЬНЫЙ ОБЪЕМ СОЦИАЛЬНЫХ УСЛУГ ПО ВОСПИТАНИЮ В ОБРАЗОВАТЕЛЬНЫХ УЧРЕЖДЕНИЯХ ОБЩЕГО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35100" y="274638"/>
            <a:ext cx="7499350" cy="7064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satMod val="130000"/>
                  </a:schemeClr>
                </a:solidFill>
              </a:rPr>
              <a:t>МИНИМАЛЬНЫЙ ОБЪЕМ СОЦИАЛЬНЫХ УСЛУГ ПО ВОСПИТАНИЮ В ОБРАЗОВАТЕЛЬНЫХ УЧРЕЖДЕНИЯХ ОБЩЕГО ОБРАЗОВАНИЯ</a:t>
            </a:r>
            <a:br>
              <a:rPr lang="ru-RU" sz="2000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2000" b="1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42988" y="1196975"/>
            <a:ext cx="8004175" cy="516096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dirty="0" smtClean="0"/>
              <a:t>4.4.1. В состав документации должны входить:   </a:t>
            </a:r>
          </a:p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dirty="0" smtClean="0"/>
              <a:t>-Устав учреждения, отражающий особенности воспитательной деятельности учреждения</a:t>
            </a:r>
          </a:p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ru-RU" altLang="ru-RU" sz="2400" dirty="0" smtClean="0"/>
          </a:p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dirty="0" smtClean="0"/>
              <a:t>-документы (федеральные, региональные, муниципальные) по организации воспитательного процесса в учреждении</a:t>
            </a:r>
          </a:p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ru-RU" altLang="ru-RU" sz="2400" dirty="0" smtClean="0"/>
          </a:p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dirty="0" smtClean="0"/>
              <a:t>-должностные инструкции, планы работы специалистов, организующих воспитательный процесс</a:t>
            </a:r>
          </a:p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ru-RU" altLang="ru-RU" sz="2400" dirty="0" smtClean="0"/>
          </a:p>
          <a:p>
            <a:pPr marL="8255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altLang="ru-RU" sz="2400" dirty="0" smtClean="0"/>
              <a:t>- </a:t>
            </a:r>
            <a:r>
              <a:rPr lang="ru-RU" altLang="ru-RU" sz="2400" b="1" u="sng" dirty="0" smtClean="0"/>
              <a:t>документация по контролю за реализацией воспитательного процесса и его эффективности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Принят Государственной Думой</a:t>
            </a:r>
            <a:br>
              <a:rPr lang="ru-RU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мая 1999 года</a:t>
            </a:r>
            <a:br>
              <a:rPr lang="ru-RU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400" b="1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idx="4294967295"/>
          </p:nvPr>
        </p:nvSpPr>
        <p:spPr>
          <a:xfrm>
            <a:off x="1042988" y="1285875"/>
            <a:ext cx="7672387" cy="50006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smtClean="0"/>
              <a:t>ФЕДЕРАЛЬНЫЙ ЗАКОН №120-ФЗ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smtClean="0"/>
              <a:t>ОБ ОСНОВАХ СИСТЕМЫ ПРОФИЛАКТИКИ БЕЗНАДЗОРНОСТИ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smtClean="0"/>
              <a:t>И ПРАВОНАРУШЕНИЙ НЕСОВЕРШЕННОЛЕТНИХ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000" i="1" smtClean="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 smtClean="0"/>
              <a:t>		</a:t>
            </a:r>
            <a:r>
              <a:rPr lang="ru-RU" altLang="ru-RU" sz="2400" i="1" smtClean="0"/>
              <a:t>Настоящий Федеральный закон … устанавливает основы правового регулирования отношений, возникающих в связи с деятельностью по профилактике безнадзорности и правонарушений несовершеннолетних.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mtClean="0"/>
          </a:p>
        </p:txBody>
      </p:sp>
      <p:sp>
        <p:nvSpPr>
          <p:cNvPr id="21508" name="Номер слайда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fld id="{433F5485-0534-4598-96D8-E3262EA32C3F}" type="slidenum">
              <a:rPr lang="ru-RU" altLang="ru-RU" sz="1200">
                <a:latin typeface="Arial Black" pitchFamily="34" charset="0"/>
              </a:rPr>
              <a:pPr algn="ctr" eaLnBrk="1" hangingPunct="1"/>
              <a:t>14</a:t>
            </a:fld>
            <a:endParaRPr lang="ru-RU" altLang="ru-RU" sz="1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Статья 4.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Органы и учреждения системы профилактики безнадзорности и правонарушений несовершеннолетних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400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4294967295"/>
          </p:nvPr>
        </p:nvSpPr>
        <p:spPr>
          <a:xfrm>
            <a:off x="827088" y="1557338"/>
            <a:ext cx="7707312" cy="47482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- комиссии по делам несовершеннолетних и защите их прав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- органы управления социальной защитой населения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-  органы управления образованием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- органы опеки и попечительства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-  органы по делам молодежи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- органы управления здравоохранением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-  органы службы занятости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-  органы внутренних дел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22532" name="Номер слайда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fld id="{4CFF3E52-68C6-41A6-B2CD-52A41BFE4114}" type="slidenum">
              <a:rPr lang="ru-RU" altLang="ru-RU" sz="1200">
                <a:latin typeface="Arial Black" pitchFamily="34" charset="0"/>
              </a:rPr>
              <a:pPr algn="ctr" eaLnBrk="1" hangingPunct="1"/>
              <a:t>15</a:t>
            </a:fld>
            <a:endParaRPr lang="ru-RU" altLang="ru-RU" sz="1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Статья 9.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Гарантии исполнения настоящего Федерального закона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400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900113" y="1052513"/>
            <a:ext cx="8170862" cy="5381625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2. </a:t>
            </a:r>
            <a:r>
              <a:rPr lang="ru-RU" sz="2200" dirty="0" smtClean="0"/>
              <a:t>Органы и учреждения системы профилактики безнадзорности и правонарушений несовершеннолетних … обязаны незамедлительно информировать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2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b="1" u="sng" dirty="0" smtClean="0"/>
              <a:t>орган опеки и попечительства </a:t>
            </a:r>
            <a:r>
              <a:rPr lang="ru-RU" sz="2000" dirty="0" smtClean="0"/>
              <a:t>- о выявлении несовершеннолетних, оставшихся без попечения родителей или иных законных представителей либо находящихся в обстановке, представляющей угрозу их жизни, здоровью или препятствующей их воспитанию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b="1" u="sng" dirty="0" smtClean="0"/>
              <a:t>орган управления социальной защитой населения </a:t>
            </a:r>
            <a:r>
              <a:rPr lang="ru-RU" sz="2400" dirty="0" smtClean="0"/>
              <a:t>- </a:t>
            </a:r>
            <a:r>
              <a:rPr lang="ru-RU" sz="2000" dirty="0" smtClean="0"/>
              <a:t>о выявлении несовершеннолетних, нуждающихся в помощи государства в связи с безнадзорностью или беспризорностью, а также о выявлении семей, находящихся в социально опасном положении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200" dirty="0" smtClean="0"/>
          </a:p>
        </p:txBody>
      </p:sp>
      <p:sp>
        <p:nvSpPr>
          <p:cNvPr id="23556" name="Номер слайда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fld id="{2F726F71-9756-4475-B015-47C7F7ED0CED}" type="slidenum">
              <a:rPr lang="ru-RU" altLang="ru-RU" sz="1200">
                <a:latin typeface="Arial Black" pitchFamily="34" charset="0"/>
              </a:rPr>
              <a:pPr algn="ctr" eaLnBrk="1" hangingPunct="1"/>
              <a:t>16</a:t>
            </a:fld>
            <a:endParaRPr lang="ru-RU" altLang="ru-RU" sz="1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625" y="142875"/>
            <a:ext cx="7781925" cy="10001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smtClean="0">
                <a:solidFill>
                  <a:schemeClr val="tx1"/>
                </a:solidFill>
              </a:rPr>
              <a:t/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/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Статья 9. </a:t>
            </a:r>
            <a:r>
              <a:rPr lang="ru-RU" sz="2400" b="1" smtClean="0">
                <a:solidFill>
                  <a:schemeClr val="tx1"/>
                </a:solidFill>
              </a:rPr>
              <a:t>Гарантии исполнения настоящего Федерального закона</a:t>
            </a:r>
            <a:r>
              <a:rPr lang="ru-RU" sz="4400" smtClean="0">
                <a:solidFill>
                  <a:schemeClr val="tx1"/>
                </a:solidFill>
              </a:rPr>
              <a:t/>
            </a:r>
            <a:br>
              <a:rPr lang="ru-RU" sz="4400" smtClean="0">
                <a:solidFill>
                  <a:schemeClr val="tx1"/>
                </a:solidFill>
              </a:rPr>
            </a:br>
            <a:endParaRPr lang="ru-RU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4294967295"/>
          </p:nvPr>
        </p:nvSpPr>
        <p:spPr>
          <a:xfrm>
            <a:off x="827088" y="928688"/>
            <a:ext cx="8102600" cy="552450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dirty="0" smtClean="0"/>
              <a:t>		</a:t>
            </a:r>
          </a:p>
          <a:p>
            <a:pPr marL="425196" indent="-342900" eaLnBrk="1" fontAlgn="auto" hangingPunct="1">
              <a:spcAft>
                <a:spcPts val="0"/>
              </a:spcAft>
              <a:defRPr/>
            </a:pPr>
            <a:r>
              <a:rPr lang="ru-RU" sz="2000" b="1" u="sng" dirty="0" smtClean="0"/>
              <a:t>орган внутренних дел - </a:t>
            </a:r>
            <a:r>
              <a:rPr lang="ru-RU" sz="2000" dirty="0" smtClean="0"/>
              <a:t>о выявлении родителей несовершеннолетних или иных их законных представителей и иных лиц, жестоко обращающихся с несовершеннолетними и (или) вовлекающих их в совершение преступления или антиобщественных действий или совершающих по отношению к ним другие противоправные деяния, а также о несовершеннолетних, совершивших правонарушение или антиобщественные действия</a:t>
            </a:r>
            <a:endParaRPr lang="ru-RU" sz="2400" dirty="0"/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4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b="1" u="sng" dirty="0" smtClean="0"/>
              <a:t>орган управления здравоохранением </a:t>
            </a:r>
            <a:r>
              <a:rPr lang="ru-RU" sz="2000" dirty="0" smtClean="0"/>
              <a:t>- о выявлении несовершеннолетних, нуждающихся в обследовании, наблюдении или лечении в связи с употреблением алкогольной и спиртосодержащей продукции, пива и напитков, изготавливаемых на его основе, наркотических средств, психотропных или одурманивающих веществ;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4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</p:txBody>
      </p:sp>
      <p:sp>
        <p:nvSpPr>
          <p:cNvPr id="24580" name="Номер слайда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fld id="{42381738-78AC-40B3-9894-4480B4E22F75}" type="slidenum">
              <a:rPr lang="ru-RU" altLang="ru-RU" sz="1200">
                <a:latin typeface="Arial Black" pitchFamily="34" charset="0"/>
              </a:rPr>
              <a:pPr algn="ctr" eaLnBrk="1" hangingPunct="1"/>
              <a:t>17</a:t>
            </a:fld>
            <a:endParaRPr lang="ru-RU" altLang="ru-RU" sz="1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smtClean="0">
                <a:solidFill>
                  <a:schemeClr val="tx1"/>
                </a:solidFill>
              </a:rPr>
              <a:t>Статья 9. </a:t>
            </a:r>
            <a:r>
              <a:rPr lang="ru-RU" sz="3200" b="1" smtClean="0">
                <a:solidFill>
                  <a:schemeClr val="tx1"/>
                </a:solidFill>
              </a:rPr>
              <a:t>Гарантии исполнения настоящего Федерального закона</a:t>
            </a:r>
            <a:endParaRPr lang="ru-RU" sz="320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 </a:t>
            </a:r>
            <a:r>
              <a:rPr lang="ru-RU" altLang="ru-RU" sz="2400" b="1" u="sng" smtClean="0"/>
              <a:t>орган управления образованием </a:t>
            </a:r>
            <a:r>
              <a:rPr lang="ru-RU" altLang="ru-RU" sz="2400" smtClean="0"/>
              <a:t>- о выявлении несовершеннолетних, нуждающихся в помощи государства в связи с самовольным уходом из детских домов, школ-интернатов и других детских учреждений либо в связи с прекращением по неуважительным причинам занятий в образовательных учреждениях;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/>
              <a:t>	</a:t>
            </a:r>
            <a:r>
              <a:rPr lang="ru-RU" altLang="ru-RU" sz="2400" b="1" u="sng" smtClean="0"/>
              <a:t>орган по делам молодежи </a:t>
            </a:r>
            <a:r>
              <a:rPr lang="ru-RU" altLang="ru-RU" sz="2400" smtClean="0"/>
              <a:t>- о выявлении несовершеннолетних, находящихся в социально опасном положении и нуждающихся в этой связи в оказании помощи в организации отдыха, досуга, занятости.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25604" name="Номер слайда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fld id="{BEA3A54C-7791-4095-A9F5-8928E0E669C9}" type="slidenum">
              <a:rPr lang="ru-RU" altLang="ru-RU" sz="1200">
                <a:latin typeface="Arial Black" pitchFamily="34" charset="0"/>
              </a:rPr>
              <a:pPr algn="ctr" eaLnBrk="1" hangingPunct="1"/>
              <a:t>18</a:t>
            </a:fld>
            <a:endParaRPr lang="ru-RU" altLang="ru-RU" sz="1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Статья 14.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Органы управления образованием и образовательные учреждения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6627" name="Содержимое 2"/>
          <p:cNvSpPr>
            <a:spLocks noGrp="1"/>
          </p:cNvSpPr>
          <p:nvPr>
            <p:ph idx="4294967295"/>
          </p:nvPr>
        </p:nvSpPr>
        <p:spPr>
          <a:xfrm>
            <a:off x="900113" y="765175"/>
            <a:ext cx="8064500" cy="58118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 sz="1800" smtClean="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smtClean="0"/>
              <a:t>1) Контролируют соблюдение законодательства Российской Федерации и законодательства субъектов Российской Федерации в области образования несовершеннолетних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smtClean="0"/>
              <a:t>3) участвуют в организации летнего отдыха, досуга и занятости несовершеннолетних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smtClean="0"/>
              <a:t>4) ведут учет несовершеннолетних, не посещающих или систематически пропускающих по неуважительным причинам занятия в образовательных учреждениях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smtClean="0"/>
              <a:t>5) разрабатывают и внедряют в практику работы образовательных учреждений программы и методики, направленные на формирование законопослушного поведения несовершеннолетних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smtClean="0"/>
              <a:t>6) создают психолого-медико-педагогические комиссии, которые выявляют несовершеннолетних, имеющих отклонения в развитии или поведении, проводят их комплексное обследование и готовят рекомендации по оказанию им психолого-медико-педагогической помощи и определению форм дальнейшего обучения и воспитания несовершеннолетних</a:t>
            </a:r>
          </a:p>
        </p:txBody>
      </p:sp>
      <p:sp>
        <p:nvSpPr>
          <p:cNvPr id="26628" name="Номер слайда 3"/>
          <p:cNvSpPr txBox="1">
            <a:spLocks noGrp="1"/>
          </p:cNvSpPr>
          <p:nvPr/>
        </p:nvSpPr>
        <p:spPr bwMode="auto">
          <a:xfrm>
            <a:off x="8613775" y="6305550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fld id="{45FED83F-2C6B-465A-A5EA-F9E833ED3125}" type="slidenum">
              <a:rPr lang="ru-RU" altLang="ru-RU" sz="1200">
                <a:latin typeface="Arial Black" pitchFamily="34" charset="0"/>
              </a:rPr>
              <a:pPr algn="ctr" eaLnBrk="1" hangingPunct="1"/>
              <a:t>19</a:t>
            </a:fld>
            <a:endParaRPr lang="ru-RU" altLang="ru-RU" sz="1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600" dirty="0" smtClean="0"/>
              <a:t>Нормативно-правовая база</a:t>
            </a:r>
            <a:endParaRPr lang="ru-RU" sz="3600" dirty="0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b="1" smtClean="0"/>
              <a:t>Конвенция о правах ребенка, одобренная Генеральной Ассамблеей ООН, от 20.11.1989;</a:t>
            </a:r>
          </a:p>
          <a:p>
            <a:r>
              <a:rPr lang="ru-RU" altLang="ru-RU" sz="2000" b="1" smtClean="0"/>
              <a:t>Декларация принципов толерантности, резолюция 5.61. Генеральной конференции ЮНЕСКО от 16.12.1995г.</a:t>
            </a:r>
          </a:p>
          <a:p>
            <a:r>
              <a:rPr lang="ru-RU" altLang="ru-RU" sz="2000" b="1" smtClean="0"/>
              <a:t> </a:t>
            </a:r>
          </a:p>
          <a:p>
            <a:r>
              <a:rPr lang="ru-RU" altLang="ru-RU" sz="2000" b="1" smtClean="0"/>
              <a:t>Конституция Российской Федерации;</a:t>
            </a:r>
          </a:p>
          <a:p>
            <a:r>
              <a:rPr lang="ru-RU" altLang="ru-RU" sz="2000" b="1" smtClean="0"/>
              <a:t>Конституция Республики Татарстан;</a:t>
            </a:r>
          </a:p>
          <a:p>
            <a:r>
              <a:rPr lang="ru-RU" altLang="ru-RU" sz="2000" b="1" smtClean="0"/>
              <a:t>Конвенция ООН о правах ребенка; </a:t>
            </a:r>
          </a:p>
          <a:p>
            <a:endParaRPr lang="ru-RU" altLang="ru-RU" sz="2000" b="1" smtClean="0"/>
          </a:p>
          <a:p>
            <a:r>
              <a:rPr lang="ru-RU" altLang="ru-RU" sz="2000" b="1" smtClean="0"/>
              <a:t>Ежегодные послания  Президента Российской Федерации Федеральному собранию ГД РФ</a:t>
            </a:r>
          </a:p>
          <a:p>
            <a:endParaRPr lang="ru-RU" altLang="ru-RU" sz="2000" b="1" smtClean="0"/>
          </a:p>
          <a:p>
            <a:r>
              <a:rPr lang="ru-RU" altLang="ru-RU" sz="2000" b="1" smtClean="0"/>
              <a:t>Ежегодные послания послания Президента Республики Татарстан Государственному Совету Республики Татартан</a:t>
            </a:r>
          </a:p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A3CE8C-E006-4B04-8F9D-4AAEA721001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891462" cy="561975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b="1" dirty="0" smtClean="0">
                <a:effectLst/>
                <a:latin typeface="Arial" pitchFamily="34" charset="0"/>
                <a:ea typeface="Calibri"/>
                <a:cs typeface="Arial" pitchFamily="34" charset="0"/>
              </a:rPr>
              <a:t>Стандарты организации работы по профилактике  правонарушений в образовательных учреждениях РТ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2F4E26-28BA-493E-80FB-C4AB9C3F264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42988" y="1125538"/>
            <a:ext cx="7850187" cy="4806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defRPr/>
            </a:pPr>
            <a:r>
              <a:rPr lang="ru-RU" sz="2300" b="1" kern="0" dirty="0">
                <a:solidFill>
                  <a:srgbClr val="000000"/>
                </a:solidFill>
                <a:latin typeface="Arial"/>
              </a:rPr>
              <a:t>1. </a:t>
            </a:r>
            <a:r>
              <a:rPr lang="ru-RU" sz="2000" b="1" kern="0" dirty="0">
                <a:solidFill>
                  <a:srgbClr val="000000"/>
                </a:solidFill>
                <a:latin typeface="Arial"/>
              </a:rPr>
              <a:t>Содержание работы по профилактике правонарушений среди несовершеннолетних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defRPr/>
            </a:pPr>
            <a:endParaRPr lang="ru-RU" sz="2000" b="1" kern="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defRPr/>
            </a:pPr>
            <a:r>
              <a:rPr lang="ru-RU" sz="2000" b="1" kern="0" dirty="0">
                <a:solidFill>
                  <a:srgbClr val="000000"/>
                </a:solidFill>
                <a:latin typeface="Arial"/>
              </a:rPr>
              <a:t>2.  Протокол психолого-педагогического просвещения родителей в образовательных учреждениях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defRPr/>
            </a:pPr>
            <a:endParaRPr lang="ru-RU" sz="2000" b="1" kern="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defRPr/>
            </a:pPr>
            <a:r>
              <a:rPr lang="ru-RU" sz="2000" b="1" kern="0" dirty="0">
                <a:solidFill>
                  <a:srgbClr val="000000"/>
                </a:solidFill>
                <a:latin typeface="Arial"/>
              </a:rPr>
              <a:t>3. Протокол психолого-педагогического просвещения детей в образовательных учреждениях (правовой лекторий для детей)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defRPr/>
            </a:pPr>
            <a:endParaRPr lang="ru-RU" sz="2000" b="1" kern="0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defRPr/>
            </a:pPr>
            <a:r>
              <a:rPr lang="ru-RU" sz="2000" b="1" kern="0" dirty="0">
                <a:solidFill>
                  <a:srgbClr val="000000"/>
                </a:solidFill>
                <a:latin typeface="Arial"/>
              </a:rPr>
              <a:t>4. Протокол о структуре и организации Совета по     профилактике правонарушений в образовательном учреждении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buFontTx/>
              <a:buAutoNum type="arabicPeriod" startAt="4"/>
              <a:defRPr/>
            </a:pPr>
            <a:endParaRPr lang="ru-RU" sz="2000" b="1" kern="0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SzPct val="80000"/>
              <a:defRPr/>
            </a:pPr>
            <a:r>
              <a:rPr lang="ru-RU" sz="2000" b="1" kern="0" dirty="0">
                <a:solidFill>
                  <a:srgbClr val="000000"/>
                </a:solidFill>
                <a:latin typeface="Arial"/>
              </a:rPr>
              <a:t>5. Протокол оценки эффективности работы образовательного учреждения по профилактике правонарушений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500" b="1" kern="0" dirty="0" smtClean="0">
                <a:solidFill>
                  <a:srgbClr val="000000"/>
                </a:solidFill>
                <a:effectLst/>
                <a:latin typeface="Arial"/>
              </a:rPr>
              <a:t>Мониторинг правонарушений и преступлений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C0EAD6-C80E-4BFC-B495-C941067A91AC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2867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35100" y="1597025"/>
            <a:ext cx="7499350" cy="45021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274638"/>
            <a:ext cx="806450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Типовые документы в сфере профилактики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2988" y="1447800"/>
            <a:ext cx="8101012" cy="4800600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r>
              <a:rPr lang="ru-RU" sz="2000" kern="0" dirty="0" smtClean="0">
                <a:solidFill>
                  <a:srgbClr val="000000"/>
                </a:solidFill>
                <a:latin typeface="Arial"/>
              </a:rPr>
              <a:t>Технологическая карта изучения работы образовательного учреждения по профилактике правонарушений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endParaRPr lang="ru-RU" sz="2000" kern="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r>
              <a:rPr lang="ru-RU" sz="2000" kern="0" dirty="0" smtClean="0">
                <a:solidFill>
                  <a:srgbClr val="000000"/>
                </a:solidFill>
                <a:latin typeface="Arial"/>
              </a:rPr>
              <a:t>Инструкция об организации и порядке ведения учета обучающихся и семей, находящихся в социально опасном положении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endParaRPr lang="ru-RU" sz="2000" kern="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r>
              <a:rPr lang="ru-RU" sz="2000" kern="0" dirty="0" smtClean="0">
                <a:solidFill>
                  <a:srgbClr val="000000"/>
                </a:solidFill>
                <a:latin typeface="Arial"/>
              </a:rPr>
              <a:t>План-схема индивидуальной </a:t>
            </a:r>
            <a:r>
              <a:rPr lang="ru-RU" sz="2000" kern="0" dirty="0" err="1" smtClean="0">
                <a:solidFill>
                  <a:srgbClr val="000000"/>
                </a:solidFill>
                <a:latin typeface="Arial"/>
              </a:rPr>
              <a:t>воспитательно</a:t>
            </a:r>
            <a:r>
              <a:rPr lang="ru-RU" sz="2000" kern="0" dirty="0" smtClean="0">
                <a:solidFill>
                  <a:srgbClr val="000000"/>
                </a:solidFill>
                <a:latin typeface="Arial"/>
              </a:rPr>
              <a:t>-профилактической работы с учащимися и неблагополучными семьями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endParaRPr lang="ru-RU" sz="2000" kern="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r>
              <a:rPr lang="ru-RU" sz="2000" kern="0" dirty="0" smtClean="0">
                <a:solidFill>
                  <a:srgbClr val="000000"/>
                </a:solidFill>
                <a:latin typeface="Arial"/>
              </a:rPr>
              <a:t>Карта индивидуального психолого-педагогического и профилактического сопровождения обучающегося, состоящего на </a:t>
            </a:r>
            <a:r>
              <a:rPr lang="ru-RU" sz="2000" kern="0" dirty="0" err="1" smtClean="0">
                <a:solidFill>
                  <a:srgbClr val="000000"/>
                </a:solidFill>
                <a:latin typeface="Arial"/>
              </a:rPr>
              <a:t>внутришкольном</a:t>
            </a:r>
            <a:r>
              <a:rPr lang="ru-RU" sz="2000" kern="0" dirty="0" smtClean="0">
                <a:solidFill>
                  <a:srgbClr val="000000"/>
                </a:solidFill>
                <a:latin typeface="Arial"/>
              </a:rPr>
              <a:t> учете</a:t>
            </a:r>
          </a:p>
          <a:p>
            <a:pPr marL="0" indent="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 2" pitchFamily="18" charset="2"/>
              <a:buNone/>
              <a:defRPr/>
            </a:pPr>
            <a:endParaRPr lang="ru-RU" sz="2000" kern="0" dirty="0" smtClean="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r>
              <a:rPr lang="ru-RU" sz="2000" kern="0" dirty="0" smtClean="0">
                <a:solidFill>
                  <a:srgbClr val="000000"/>
                </a:solidFill>
                <a:latin typeface="Arial"/>
              </a:rPr>
              <a:t>Перечень вопросов, по изучению состояния работы по профилактике правонарушений в муниципальном образовании от Министерства образования и науки Республики Татарстан</a:t>
            </a:r>
          </a:p>
          <a:p>
            <a:pPr>
              <a:defRPr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8C8B6-5B98-49A1-AE8D-E145BEB5B625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49053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Анкета для анализа работы по профилактике правонарушений   среди детей и подростков в образовательных учреждениях</a:t>
            </a:r>
          </a:p>
        </p:txBody>
      </p:sp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833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Скругленный прямоугольник 14"/>
          <p:cNvSpPr/>
          <p:nvPr/>
        </p:nvSpPr>
        <p:spPr>
          <a:xfrm>
            <a:off x="179512" y="1340768"/>
            <a:ext cx="8784976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1. Политика содействия профилактике правонарушений в образовательном учреждении: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2132856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а) педагогическими работниками реализуются разнообразные программы по профилактике правонарушений;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512" y="2758899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б) в план работы учреждения включен отдельным блоком раздел по профилактике правонарушений среди детей и подростков;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512" y="3384942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в) в образовательном учреждении существует план совместной работы с </a:t>
            </a:r>
            <a:r>
              <a:rPr lang="ru-RU" dirty="0" err="1"/>
              <a:t>ПДН</a:t>
            </a:r>
            <a:r>
              <a:rPr lang="ru-RU" dirty="0"/>
              <a:t> муниципального района;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9512" y="4010985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г) Создан Совет по профилактике правонарушений; 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90844" y="4637028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д) в образовательном учреждении реализуются авторские программы по профилактике правонарушений среди несовершеннолетних;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75495" y="5263071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е) передовой опыт профилактической работы в учреждении освещается на родительских собраниях, семинарах по обмену опытом, в СМИ.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49053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Анкета для анализа работы по профилактике правонарушений  среди детей и подростков в образовательных учреждениях</a:t>
            </a:r>
          </a:p>
        </p:txBody>
      </p:sp>
      <p:pic>
        <p:nvPicPr>
          <p:cNvPr id="3174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833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Скругленный прямоугольник 14"/>
          <p:cNvSpPr/>
          <p:nvPr/>
        </p:nvSpPr>
        <p:spPr>
          <a:xfrm>
            <a:off x="179512" y="1340768"/>
            <a:ext cx="8784976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2. Нормативно – правовая база: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2132856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а) в образовательном учреждении имеются разрозненные документы, регламентирующие организации;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512" y="2758899"/>
            <a:ext cx="8784976" cy="11741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б) в образовательном учреждении имеется обязательный минимум нормативно-правовых документов, регламентирующих организацию работы по профилактике правонарушений, который должен находиться у заместителя директора по воспитательной работе;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512" y="3933056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в) наличие в ОУ локальных актов, отражающих организацию работы по профилактике правонарушений;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9512" y="4563046"/>
            <a:ext cx="8784976" cy="11741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г) в образовательном учреждении разработано Положение о Совете профилактики, которое включает в себя процедурные вопросы межведомственного взаимодействия с сотрудниками правоохранительных органов, врачами, соц. защиты, труда и занятости.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49053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Анкета для анализа работы по профилактике правонарушений</a:t>
            </a:r>
            <a:b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 среди детей и подростков в образовательных учреждениях</a:t>
            </a:r>
          </a:p>
        </p:txBody>
      </p:sp>
      <p:pic>
        <p:nvPicPr>
          <p:cNvPr id="3277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833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Скругленный прямоугольник 14"/>
          <p:cNvSpPr/>
          <p:nvPr/>
        </p:nvSpPr>
        <p:spPr>
          <a:xfrm>
            <a:off x="179512" y="1340768"/>
            <a:ext cx="8784976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3. Научно-методическое обеспечение: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2132856"/>
            <a:ext cx="8784976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а)  книги, методические пособия, аудио, видео материалы, </a:t>
            </a:r>
            <a:r>
              <a:rPr lang="ru-RU" dirty="0" err="1"/>
              <a:t>CD</a:t>
            </a:r>
            <a:r>
              <a:rPr lang="ru-RU" dirty="0"/>
              <a:t>, </a:t>
            </a:r>
            <a:r>
              <a:rPr lang="ru-RU" dirty="0" err="1"/>
              <a:t>DVD</a:t>
            </a:r>
            <a:r>
              <a:rPr lang="ru-RU" dirty="0"/>
              <a:t> по профилактике правонарушений среди несовершеннолетних в образовательном учреждении разрозненны, используются неэффективно;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1537" y="2997862"/>
            <a:ext cx="8784976" cy="8365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б)  наличие специальной библиотеки книг; методических пособий, аудио, видео материалы, </a:t>
            </a:r>
            <a:r>
              <a:rPr lang="en-US" dirty="0"/>
              <a:t>CD</a:t>
            </a:r>
            <a:r>
              <a:rPr lang="ru-RU" dirty="0"/>
              <a:t>, </a:t>
            </a:r>
            <a:r>
              <a:rPr lang="en-US" dirty="0"/>
              <a:t>DVD</a:t>
            </a:r>
            <a:r>
              <a:rPr lang="ru-RU" dirty="0"/>
              <a:t> по профилактике правонарушений среди несовершеннолетних, у заместителя директора по воспитательной работе;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1537" y="3834398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в) вопросы профилактики правонарушений обсуждаются на заседаниях методических объединений классных руководителей, методического и педагогического Совета;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59545" y="4460441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г) вопросы профилактики правонарушений включены в тематику педагогического, родительского, ученического всеобуча;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59545" y="5086484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д) в образовательном учреждении реализуются авторские программы по профилактике правонарушений среди несовершеннолетних;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49053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Анкета для анализа работы по профилактике правонарушений  среди детей и подростков в образовательных учреждениях</a:t>
            </a:r>
          </a:p>
        </p:txBody>
      </p:sp>
      <p:pic>
        <p:nvPicPr>
          <p:cNvPr id="3379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833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Скругленный прямоугольник 14"/>
          <p:cNvSpPr/>
          <p:nvPr/>
        </p:nvSpPr>
        <p:spPr>
          <a:xfrm>
            <a:off x="179512" y="1340768"/>
            <a:ext cx="8784976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4. Кадровое обеспечение: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2132856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а) заместитель директора по воспитательной работе образовательного учреждения;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512" y="2758899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б) наличие  социального – педагога в образовательном учреждении (в соответствии со штатным расписанием);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512" y="3384942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в) наличие педагога-психолога в образовательном учреждении (в соответствии со штатным расписанием);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9512" y="4010985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г) наличие педагога организатора в образовательном учреждении (в соответствии со штатным расписанием);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5495" y="4637028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д)  наличие общественного инспектора по охране прав детства;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75495" y="5263071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е) участие медицинского работника ОУ в работе Совета по профилактике правонарушений.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49053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Анкета для анализа работы по профилактике правонарушений</a:t>
            </a:r>
            <a:b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ru-RU" altLang="ru-RU" sz="20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 среди детей и подростков в образовательных учреждениях</a:t>
            </a:r>
          </a:p>
        </p:txBody>
      </p:sp>
      <p:pic>
        <p:nvPicPr>
          <p:cNvPr id="3481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833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Скругленный прямоугольник 14"/>
          <p:cNvSpPr/>
          <p:nvPr/>
        </p:nvSpPr>
        <p:spPr>
          <a:xfrm>
            <a:off x="179512" y="1340768"/>
            <a:ext cx="8784976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5. Реализация профилактических мероприятии: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2132856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а) запрещается курение и употребление спиртных напитков для учащихся, педагогов и посетителей в учреждении  и на прилегающей территории;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512" y="2758899"/>
            <a:ext cx="8784976" cy="11741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б) отсутствуют факты сокрытия администрацией правонарушений и преступлений  учащимися в образовательном учреждении и на прилегающей территории,  учреждении способствует раскрытию правоохранительными органами фактов правонарушений и преступлений  в образовательном учреждении;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512" y="3933056"/>
            <a:ext cx="8784976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в) проведение индивидуальной работы педагогом-психологом, социальным педагогом, классными руководителями, заместителем директора по воспитательной работе  с детьми, находящимися в социально опасном положении, родителями.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82763" y="4797151"/>
            <a:ext cx="8784976" cy="6260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г) наличие положительной динамики по итогам проведенной работы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9500"/>
            <a:ext cx="8229600" cy="48895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altLang="ru-RU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Перечень документов, регламентирующих деятельность образовательного учреждения по профилактике правонарушений среди учащихся.</a:t>
            </a:r>
          </a:p>
        </p:txBody>
      </p:sp>
      <p:pic>
        <p:nvPicPr>
          <p:cNvPr id="3584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833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9792" y="188640"/>
            <a:ext cx="3672408" cy="1368152"/>
          </a:xfrm>
          <a:prstGeom prst="rect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1. Нормативно-правовое обеспечение работы педагогического коллектива по данному направлению: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2007329"/>
            <a:ext cx="2520280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Приказы по образовательному учреждению: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2007329"/>
            <a:ext cx="2592288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Положения (локальные акты):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374" y="3429000"/>
            <a:ext cx="2790564" cy="13171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</a:rPr>
              <a:t> О проведении и итогах Месячника по профилактике правонарушений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4048" y="3429000"/>
            <a:ext cx="1512168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О совете профилактики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23828" y="3429000"/>
            <a:ext cx="1836204" cy="13171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Об утверждении состава Совета профилактики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1466782" y="3159457"/>
            <a:ext cx="368914" cy="269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203848" y="3159457"/>
            <a:ext cx="360040" cy="269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860032" y="4770603"/>
            <a:ext cx="1980220" cy="13492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b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О постановке на </a:t>
            </a:r>
            <a:r>
              <a:rPr lang="ru-RU" dirty="0" err="1">
                <a:solidFill>
                  <a:schemeClr val="tx1"/>
                </a:solidFill>
              </a:rPr>
              <a:t>внутришкольный</a:t>
            </a:r>
            <a:r>
              <a:rPr lang="ru-RU" dirty="0">
                <a:solidFill>
                  <a:schemeClr val="tx1"/>
                </a:solidFill>
              </a:rPr>
              <a:t> учет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272300" y="5445224"/>
            <a:ext cx="1620180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</a:rPr>
              <a:t>Об учете неблагополучных семей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020272" y="3429000"/>
            <a:ext cx="2123728" cy="13171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dirty="0"/>
              <a:t>Об отряде профилактики правонарушений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3059832" y="1556792"/>
            <a:ext cx="665330" cy="4505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5093314" y="1556792"/>
            <a:ext cx="558806" cy="4505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992897" y="3159457"/>
            <a:ext cx="531431" cy="269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5939639" y="3159456"/>
            <a:ext cx="368914" cy="269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407150" y="3159455"/>
            <a:ext cx="0" cy="15867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589713" y="3177084"/>
            <a:ext cx="0" cy="32042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6903583" y="6192838"/>
            <a:ext cx="36871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5085184"/>
            <a:ext cx="18722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О ПРОВЕДЕНИИ АКЦИИ «Внимание подросток»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115888"/>
            <a:ext cx="7499350" cy="3460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dirty="0" smtClean="0"/>
              <a:t>Законы Российской Федерации </a:t>
            </a:r>
            <a:endParaRPr lang="ru-RU" dirty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971550" y="620713"/>
            <a:ext cx="7921625" cy="5329237"/>
          </a:xfrm>
        </p:spPr>
        <p:txBody>
          <a:bodyPr/>
          <a:lstStyle/>
          <a:p>
            <a:r>
              <a:rPr lang="ru-RU" altLang="ru-RU" sz="2000" smtClean="0"/>
              <a:t>от 06.10.2003 №131-ФЗ «Об общих принципах организации местного самоуправления в Российской Федерации»</a:t>
            </a:r>
          </a:p>
          <a:p>
            <a:r>
              <a:rPr lang="ru-RU" altLang="ru-RU" sz="2000" smtClean="0"/>
              <a:t>от 24.07.1998 №124-ФЗ «Об основных гарантиях прав ребенка в Российской Федерации»</a:t>
            </a:r>
          </a:p>
          <a:p>
            <a:r>
              <a:rPr lang="ru-RU" altLang="ru-RU" sz="2000" smtClean="0"/>
              <a:t>от 29.12.2012 № 273-ФЗ" Об образовании в Российской Федерации"</a:t>
            </a:r>
          </a:p>
          <a:p>
            <a:r>
              <a:rPr lang="ru-RU" altLang="ru-RU" sz="2000" smtClean="0"/>
              <a:t>«Об основных гарантиях прав ребенка в Российской Федерации»; </a:t>
            </a:r>
          </a:p>
          <a:p>
            <a:r>
              <a:rPr lang="ru-RU" altLang="ru-RU" sz="2000" smtClean="0"/>
              <a:t>«О государственной поддержке молодежных и детских общественных объединений»</a:t>
            </a:r>
          </a:p>
          <a:p>
            <a:r>
              <a:rPr lang="ru-RU" altLang="ru-RU" sz="2000" smtClean="0"/>
              <a:t>от 24.09.1999г.№120-ФЗ«Об основах системы профилактики безнадзорности и правонарушений несовершеннолетних» </a:t>
            </a:r>
          </a:p>
          <a:p>
            <a:r>
              <a:rPr lang="ru-RU" altLang="ru-RU" sz="2000" smtClean="0"/>
              <a:t>от 29.12.2010 № 436-ФЗ «О защите детей от информации, причиняющей вред их здоровью и развитию»</a:t>
            </a:r>
          </a:p>
          <a:p>
            <a:r>
              <a:rPr lang="ru-RU" altLang="ru-RU" sz="2000" smtClean="0"/>
              <a:t>от 04.12.2007 N 329-ФЗ "О физической культуре и спорте в Российской Федерации«</a:t>
            </a:r>
          </a:p>
          <a:p>
            <a:r>
              <a:rPr lang="ru-RU" altLang="ru-RU" sz="2400" smtClean="0"/>
              <a:t>Стратегия государственной антинаркотической политики Российской Федерации до 2020 года.</a:t>
            </a:r>
          </a:p>
          <a:p>
            <a:endParaRPr lang="ru-RU" altLang="ru-RU" sz="24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D1C8D4-8CCB-4BD2-A2F1-9B068BE0524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88640"/>
            <a:ext cx="3672408" cy="1368152"/>
          </a:xfrm>
          <a:prstGeom prst="rect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2. Социальный паспорт образовательного учреждения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374" y="3429000"/>
            <a:ext cx="2790564" cy="26642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- учащимся, состоящим на </a:t>
            </a:r>
            <a:r>
              <a:rPr lang="ru-RU" sz="2000" dirty="0" err="1"/>
              <a:t>внутришкольном</a:t>
            </a:r>
            <a:r>
              <a:rPr lang="ru-RU" sz="2000" dirty="0"/>
              <a:t> учете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4048" y="3429000"/>
            <a:ext cx="1512168" cy="26642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- семьям, оказавшимся в социально-опасном положении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23828" y="3429000"/>
            <a:ext cx="1836204" cy="26642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- учащимся, состоящим  на профилактическом учете в подразделениях по делам несовершеннолетних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1466782" y="1556792"/>
            <a:ext cx="4257346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36" name="Прямая со стрелкой 35"/>
          <p:cNvCxnSpPr>
            <a:endCxn id="12" idx="0"/>
          </p:cNvCxnSpPr>
          <p:nvPr/>
        </p:nvCxnSpPr>
        <p:spPr>
          <a:xfrm flipH="1">
            <a:off x="3941930" y="1556792"/>
            <a:ext cx="1782198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7020272" y="3429000"/>
            <a:ext cx="2016224" cy="26642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- детям, находящимся в социально-опасном положении</a:t>
            </a:r>
          </a:p>
        </p:txBody>
      </p:sp>
      <p:cxnSp>
        <p:nvCxnSpPr>
          <p:cNvPr id="40" name="Прямая со стрелкой 39"/>
          <p:cNvCxnSpPr>
            <a:stCxn id="20" idx="2"/>
          </p:cNvCxnSpPr>
          <p:nvPr/>
        </p:nvCxnSpPr>
        <p:spPr>
          <a:xfrm flipH="1">
            <a:off x="5620509" y="1556792"/>
            <a:ext cx="1148584" cy="18722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932889" y="188640"/>
            <a:ext cx="3672408" cy="1368152"/>
          </a:xfrm>
          <a:prstGeom prst="rect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3. База данных по:</a:t>
            </a:r>
          </a:p>
        </p:txBody>
      </p:sp>
      <p:cxnSp>
        <p:nvCxnSpPr>
          <p:cNvPr id="28" name="Прямая со стрелкой 27"/>
          <p:cNvCxnSpPr>
            <a:stCxn id="20" idx="2"/>
            <a:endCxn id="32" idx="0"/>
          </p:cNvCxnSpPr>
          <p:nvPr/>
        </p:nvCxnSpPr>
        <p:spPr>
          <a:xfrm>
            <a:off x="6769093" y="1556792"/>
            <a:ext cx="1259291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0544" y="1813365"/>
            <a:ext cx="2790564" cy="17596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- план работы по воспитательной работы (наличие вопросов профилактики правонарушений)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1823278"/>
            <a:ext cx="1858338" cy="17596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- план работы родительского всеобуча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63888" y="1813364"/>
            <a:ext cx="2232248" cy="17596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- план работы педагогических советов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1467631" y="1556792"/>
            <a:ext cx="1168514" cy="2565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36" name="Прямая со стрелкой 35"/>
          <p:cNvCxnSpPr>
            <a:endCxn id="12" idx="0"/>
          </p:cNvCxnSpPr>
          <p:nvPr/>
        </p:nvCxnSpPr>
        <p:spPr>
          <a:xfrm>
            <a:off x="4472773" y="1556792"/>
            <a:ext cx="207239" cy="256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796136" y="4005064"/>
            <a:ext cx="1944216" cy="23402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- план работы методических объединений классных руководителей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636145" y="188640"/>
            <a:ext cx="3672408" cy="1368152"/>
          </a:xfrm>
          <a:prstGeom prst="rect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4. Планы работы образовательного учреждения:</a:t>
            </a:r>
          </a:p>
        </p:txBody>
      </p:sp>
      <p:cxnSp>
        <p:nvCxnSpPr>
          <p:cNvPr id="28" name="Прямая со стрелкой 27"/>
          <p:cNvCxnSpPr>
            <a:endCxn id="11" idx="0"/>
          </p:cNvCxnSpPr>
          <p:nvPr/>
        </p:nvCxnSpPr>
        <p:spPr>
          <a:xfrm>
            <a:off x="6309402" y="1556791"/>
            <a:ext cx="1135983" cy="2664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13878" y="4041068"/>
            <a:ext cx="3024336" cy="2304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- план совместной работы инспектора </a:t>
            </a:r>
            <a:r>
              <a:rPr lang="ru-RU" sz="2000" dirty="0" err="1"/>
              <a:t>ПДН</a:t>
            </a:r>
            <a:r>
              <a:rPr lang="ru-RU" sz="2000" dirty="0"/>
              <a:t> (школьного инспектора милиции) и образовательного учреждения</a:t>
            </a:r>
          </a:p>
        </p:txBody>
      </p:sp>
      <p:cxnSp>
        <p:nvCxnSpPr>
          <p:cNvPr id="18" name="Прямая со стрелкой 17"/>
          <p:cNvCxnSpPr>
            <a:endCxn id="15" idx="0"/>
          </p:cNvCxnSpPr>
          <p:nvPr/>
        </p:nvCxnSpPr>
        <p:spPr>
          <a:xfrm flipH="1">
            <a:off x="3126046" y="1556791"/>
            <a:ext cx="149810" cy="2484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026599" y="1580906"/>
            <a:ext cx="345601" cy="24241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0544" y="1813366"/>
            <a:ext cx="2391216" cy="9855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- протоколы Совета профилактики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1823279"/>
            <a:ext cx="1858338" cy="11016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- протоколы методических объединений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79912" y="1813364"/>
            <a:ext cx="1907363" cy="11835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- протоколы педагогических советов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1467631" y="1556792"/>
            <a:ext cx="1168514" cy="2565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472773" y="1556792"/>
            <a:ext cx="260821" cy="256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470943" y="3501008"/>
            <a:ext cx="1944216" cy="1352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- протоколы родительских собраний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636145" y="188640"/>
            <a:ext cx="3672408" cy="1368152"/>
          </a:xfrm>
          <a:prstGeom prst="rect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5. Наличие протоколов отражающих обсуждение данного вопроса:</a:t>
            </a:r>
          </a:p>
        </p:txBody>
      </p:sp>
      <p:cxnSp>
        <p:nvCxnSpPr>
          <p:cNvPr id="28" name="Прямая со стрелкой 27"/>
          <p:cNvCxnSpPr>
            <a:endCxn id="11" idx="0"/>
          </p:cNvCxnSpPr>
          <p:nvPr/>
        </p:nvCxnSpPr>
        <p:spPr>
          <a:xfrm>
            <a:off x="6309402" y="1556791"/>
            <a:ext cx="1135983" cy="266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76763" y="3358323"/>
            <a:ext cx="3024336" cy="13321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- протоколы совещаний при директоре образовательного учреждения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3126046" y="1556791"/>
            <a:ext cx="149810" cy="18002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026599" y="1580906"/>
            <a:ext cx="282803" cy="19201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83768" y="1812688"/>
            <a:ext cx="6495672" cy="9855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«Журнал взаимодействия специалистов с учащимися, оказавшимися в социально-опасном положении»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84213" y="4053424"/>
            <a:ext cx="6495672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 «Журнал индивидуальной работы с учащимися и родителями заместителя директора по воспитательной работе»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84213" y="2975661"/>
            <a:ext cx="6495227" cy="9367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 «Журнал индивидуальной работы с учащимися и родителями образовательного учреждения»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37714" y="188640"/>
            <a:ext cx="5976663" cy="1368152"/>
          </a:xfrm>
          <a:prstGeom prst="rect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6. Учет занятости учащихся во внеурочное время, в том числе детей, находящихся в социально опасном положении, состоящих на профилактических учетах в </a:t>
            </a:r>
            <a:r>
              <a:rPr lang="ru-RU" sz="2000" dirty="0" err="1"/>
              <a:t>ПДН</a:t>
            </a:r>
            <a:r>
              <a:rPr lang="ru-RU" sz="2000" dirty="0"/>
              <a:t> и образовательном учреждении.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2852258"/>
            <a:ext cx="1689598" cy="1183588"/>
          </a:xfrm>
          <a:prstGeom prst="rect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7. Ведение: </a:t>
            </a:r>
          </a:p>
        </p:txBody>
      </p:sp>
      <p:cxnSp>
        <p:nvCxnSpPr>
          <p:cNvPr id="16" name="Прямая со стрелкой 15"/>
          <p:cNvCxnSpPr>
            <a:endCxn id="10" idx="1"/>
          </p:cNvCxnSpPr>
          <p:nvPr/>
        </p:nvCxnSpPr>
        <p:spPr>
          <a:xfrm flipV="1">
            <a:off x="1797102" y="2305470"/>
            <a:ext cx="686666" cy="11955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17" name="Прямая со стрелкой 16"/>
          <p:cNvCxnSpPr>
            <a:endCxn id="12" idx="1"/>
          </p:cNvCxnSpPr>
          <p:nvPr/>
        </p:nvCxnSpPr>
        <p:spPr>
          <a:xfrm flipV="1">
            <a:off x="1781191" y="3444052"/>
            <a:ext cx="703022" cy="569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cxnSp>
        <p:nvCxnSpPr>
          <p:cNvPr id="22" name="Прямая со стрелкой 21"/>
          <p:cNvCxnSpPr>
            <a:endCxn id="11" idx="1"/>
          </p:cNvCxnSpPr>
          <p:nvPr/>
        </p:nvCxnSpPr>
        <p:spPr>
          <a:xfrm>
            <a:off x="1797102" y="3501008"/>
            <a:ext cx="687111" cy="1092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07504" y="5373216"/>
            <a:ext cx="5904656" cy="1183588"/>
          </a:xfrm>
          <a:prstGeom prst="rect">
            <a:avLst/>
          </a:prstGeom>
          <a:ln>
            <a:tailEnd type="arrow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8. Справки по итогам проверок внеклассных мероприятий, уроков, где отражено участие детей, находящихся в социально опасном положении.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ct val="20000"/>
              </a:spcBef>
              <a:buClr>
                <a:srgbClr val="996666"/>
              </a:buClr>
              <a:buFont typeface="Wingdings 2" pitchFamily="18" charset="2"/>
              <a:buNone/>
              <a:defRPr/>
            </a:pPr>
            <a:r>
              <a:rPr lang="en-US" sz="4400" b="1" kern="0" dirty="0" smtClean="0">
                <a:solidFill>
                  <a:srgbClr val="000000"/>
                </a:solidFill>
                <a:latin typeface="Arial"/>
              </a:rPr>
              <a:t>www.mon.tatar.ru</a:t>
            </a:r>
          </a:p>
          <a:p>
            <a:pPr marL="0" indent="0" algn="ctr">
              <a:spcBef>
                <a:spcPct val="20000"/>
              </a:spcBef>
              <a:buClr>
                <a:srgbClr val="996666"/>
              </a:buClr>
              <a:buFont typeface="Wingdings 2" pitchFamily="18" charset="2"/>
              <a:buNone/>
              <a:defRPr/>
            </a:pPr>
            <a:r>
              <a:rPr lang="ru-RU" b="1" kern="0" dirty="0">
                <a:solidFill>
                  <a:srgbClr val="000000"/>
                </a:solidFill>
                <a:latin typeface="Arial"/>
              </a:rPr>
              <a:t>Воспитание, дополнительное образование / </a:t>
            </a:r>
          </a:p>
          <a:p>
            <a:pPr marL="0" indent="0" algn="ctr">
              <a:spcBef>
                <a:spcPct val="20000"/>
              </a:spcBef>
              <a:buClr>
                <a:srgbClr val="996666"/>
              </a:buClr>
              <a:buFont typeface="Wingdings 2" pitchFamily="18" charset="2"/>
              <a:buNone/>
              <a:defRPr/>
            </a:pPr>
            <a:r>
              <a:rPr lang="ru-RU" b="1" kern="0" dirty="0">
                <a:solidFill>
                  <a:srgbClr val="000000"/>
                </a:solidFill>
                <a:latin typeface="Arial"/>
              </a:rPr>
              <a:t>Программирование, прогнозирование</a:t>
            </a:r>
            <a:endParaRPr lang="en-US" b="1" kern="0" dirty="0">
              <a:solidFill>
                <a:srgbClr val="000000"/>
              </a:solidFill>
              <a:latin typeface="Arial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0C1381-87FE-4848-8854-A7C842C1CAC0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5619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b="1" dirty="0" smtClean="0"/>
              <a:t>Акция «Внимание- подросток» - сентябрь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2988" y="908050"/>
            <a:ext cx="7499350" cy="4800600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buClrTx/>
              <a:buSzTx/>
              <a:buFont typeface="Arial" charset="0"/>
              <a:buChar char="•"/>
              <a:defRPr/>
            </a:pPr>
            <a:r>
              <a:rPr lang="ru-RU" sz="2300" kern="0" dirty="0" smtClean="0">
                <a:solidFill>
                  <a:srgbClr val="000000"/>
                </a:solidFill>
                <a:latin typeface="Tahoma" pitchFamily="34" charset="0"/>
              </a:rPr>
              <a:t>Выявление категории несовершеннолетних, находящихся в социально опасном положении, и передача их под патронаж органов системы социальной защиты</a:t>
            </a:r>
          </a:p>
          <a:p>
            <a:pPr marL="342900" indent="-342900">
              <a:spcBef>
                <a:spcPct val="20000"/>
              </a:spcBef>
              <a:buClrTx/>
              <a:buSzTx/>
              <a:buFont typeface="Arial" charset="0"/>
              <a:buChar char="•"/>
              <a:defRPr/>
            </a:pPr>
            <a:r>
              <a:rPr lang="ru-RU" sz="2300" kern="0" dirty="0" smtClean="0">
                <a:solidFill>
                  <a:srgbClr val="000000"/>
                </a:solidFill>
                <a:latin typeface="Tahoma" pitchFamily="34" charset="0"/>
              </a:rPr>
              <a:t>Повышение правовой культуры обучающихся </a:t>
            </a:r>
          </a:p>
          <a:p>
            <a:pPr marL="342900" indent="-342900">
              <a:spcBef>
                <a:spcPct val="20000"/>
              </a:spcBef>
              <a:buClrTx/>
              <a:buSzTx/>
              <a:buFont typeface="Arial" charset="0"/>
              <a:buChar char="•"/>
              <a:defRPr/>
            </a:pPr>
            <a:r>
              <a:rPr lang="ru-RU" sz="2000" b="1" kern="0" dirty="0" smtClean="0">
                <a:solidFill>
                  <a:srgbClr val="C00000"/>
                </a:solidFill>
                <a:latin typeface="Tahoma" pitchFamily="34" charset="0"/>
              </a:rPr>
              <a:t>Повышение психолого-педагогической и правовой компетентности педагогических работников и родителей</a:t>
            </a:r>
          </a:p>
          <a:p>
            <a:pPr marL="342900" indent="-342900">
              <a:spcBef>
                <a:spcPct val="20000"/>
              </a:spcBef>
              <a:buClrTx/>
              <a:buSzTx/>
              <a:buFont typeface="Arial" charset="0"/>
              <a:buChar char="•"/>
              <a:defRPr/>
            </a:pPr>
            <a:r>
              <a:rPr lang="ru-RU" sz="2300" kern="0" dirty="0" smtClean="0">
                <a:solidFill>
                  <a:srgbClr val="000000"/>
                </a:solidFill>
                <a:latin typeface="Tahoma" pitchFamily="34" charset="0"/>
              </a:rPr>
              <a:t>Осуществление деятельности по сохранности контингента обучающихся, профилактике злостных уклонений от учебного процесса;</a:t>
            </a:r>
          </a:p>
          <a:p>
            <a:pPr marL="342900" indent="-342900">
              <a:spcBef>
                <a:spcPct val="20000"/>
              </a:spcBef>
              <a:buClrTx/>
              <a:buSzTx/>
              <a:buFont typeface="Arial" charset="0"/>
              <a:buChar char="•"/>
              <a:defRPr/>
            </a:pPr>
            <a:r>
              <a:rPr lang="ru-RU" sz="2300" kern="0" dirty="0" smtClean="0">
                <a:solidFill>
                  <a:srgbClr val="000000"/>
                </a:solidFill>
                <a:latin typeface="Tahoma" pitchFamily="34" charset="0"/>
              </a:rPr>
              <a:t>Вовлечение детей, состоящих на учете в ПДН, в организованную занятость по интересам</a:t>
            </a:r>
          </a:p>
          <a:p>
            <a:pPr marL="342900" indent="-342900">
              <a:spcBef>
                <a:spcPct val="20000"/>
              </a:spcBef>
              <a:buClrTx/>
              <a:buSzTx/>
              <a:buFont typeface="Arial" charset="0"/>
              <a:buChar char="•"/>
              <a:defRPr/>
            </a:pPr>
            <a:r>
              <a:rPr lang="ru-RU" sz="2300" kern="0" dirty="0" smtClean="0">
                <a:solidFill>
                  <a:srgbClr val="000000"/>
                </a:solidFill>
                <a:latin typeface="Tahoma" pitchFamily="34" charset="0"/>
              </a:rPr>
              <a:t>Закрепление общественных воспитателей за подростками, состоящими на учетах в КДН и ПДН</a:t>
            </a:r>
          </a:p>
          <a:p>
            <a:pPr marL="82550" indent="0">
              <a:buFont typeface="Wingdings 2" pitchFamily="18" charset="2"/>
              <a:buNone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B493D4-C2DA-4CA1-B4D5-32E95485E80C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40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 algn="ctr">
              <a:buFont typeface="Wingdings 2" pitchFamily="18" charset="2"/>
              <a:buNone/>
            </a:pPr>
            <a:r>
              <a:rPr lang="ru-RU" altLang="ru-RU" b="1" smtClean="0"/>
              <a:t>Поручение РКДН </a:t>
            </a:r>
          </a:p>
          <a:p>
            <a:pPr marL="82550" indent="0">
              <a:buFont typeface="Wingdings 2" pitchFamily="18" charset="2"/>
              <a:buNone/>
            </a:pPr>
            <a:r>
              <a:rPr lang="ru-RU" altLang="ru-RU" smtClean="0"/>
              <a:t>Стимулирование деятельности общеобразовательных организаций, руководителей, классных руководителей за выявление преступлений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6CA6E-E46D-4665-BF89-F1FCDCC33FEF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74638"/>
            <a:ext cx="79629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1600" i="1" u="sng" dirty="0" smtClean="0"/>
              <a:t/>
            </a:r>
            <a:br>
              <a:rPr lang="ru-RU" altLang="ru-RU" sz="1600" i="1" u="sng" dirty="0" smtClean="0"/>
            </a:br>
            <a:r>
              <a:rPr lang="ru-RU" altLang="ru-RU" sz="2200" b="1" dirty="0" smtClean="0"/>
              <a:t>ПОСТАНОВЛЕНИЕ КАБИНЕТА МИНИСТРОВ РТ № 597 от 12.12.2005г. «О привлечении внебюджетных средств на развитие и укрепление  материально-технической базы бюджетных учреждений дополнительного образования детей</a:t>
            </a:r>
            <a:r>
              <a:rPr lang="ru-RU" altLang="ru-RU" sz="2000" b="1" dirty="0" smtClean="0"/>
              <a:t/>
            </a:r>
            <a:br>
              <a:rPr lang="ru-RU" altLang="ru-RU" sz="2000" b="1" dirty="0" smtClean="0"/>
            </a:br>
            <a:endParaRPr lang="ru-RU" altLang="ru-RU" sz="2000" b="1" dirty="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285163" cy="48514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/>
              <a:t>	</a:t>
            </a:r>
            <a:r>
              <a:rPr lang="ru-RU" altLang="ru-RU" sz="2400" smtClean="0"/>
              <a:t>В связи с необходимостью укрепления материально-технической базы бюджетных учреждений дополнительного образования детей, </a:t>
            </a:r>
            <a:r>
              <a:rPr lang="ru-RU" altLang="ru-RU" sz="2400" smtClean="0">
                <a:solidFill>
                  <a:srgbClr val="FF3300"/>
                </a:solidFill>
              </a:rPr>
              <a:t>обеспечения оплаты текущих затрат и повышения заработной платы работников этих учреждений</a:t>
            </a:r>
            <a:r>
              <a:rPr lang="ru-RU" altLang="ru-RU" sz="2400" smtClean="0"/>
              <a:t> Кабинет Министров Республики Татарстан ПОСТАНОВЛЯЕТ: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240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smtClean="0"/>
              <a:t>1. Министерствам,  ведомствам, имеющим подведомственные учреждения дополнительного образования детей, провести работу по привлечению средств предприятий, организаций, хозяйствующих субъектов в качестве спонсорской помощи на укрепление материально-технической базы учреждений дополнительного образования детей, а также по установлению над данными учреждениями шефства.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10550" cy="47513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Установить, что: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	гранты, дающие право на освобождение родителей от внесения родительской платы, могут быть предоставлены в пределах 10 % от общего количества учащихся в конкретном учреждении дополнительного образования детей;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	от родительской платы полностью освобождаются родители детей, посещающих специализированные детско-юношеские школы и училища олимпийского резерва Министерства по делам молодежи, спорту и туризму Республики Татарстан.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180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	5. В целях социальной защиты детей-сирот и детей, оставшихся без попечения родителей;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	установить, что родительская плата не взимается с законных представителей детей-сирот и детей, оставшихся без попечения родителей, обучающихся во всех типах и видах образовательных учреждений республиканского подчинения;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	освободить от родительской платы полностью или частично родителей детей из малообеспеченных и многодетных семей, а также детей-инвалидов;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smtClean="0"/>
              <a:t>	установить, что льготы, дающие право на освобождение от родительской платы, перечисленные в настоящем пункте, могут быть предоставлены в пределах 15 % от общего количества учащихся в конкретном учреждении дополнительного образования детей.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74638"/>
            <a:ext cx="8034337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3000" i="1" dirty="0" smtClean="0"/>
              <a:t/>
            </a:r>
            <a:br>
              <a:rPr lang="ru-RU" altLang="ru-RU" sz="3000" i="1" dirty="0" smtClean="0"/>
            </a:br>
            <a:r>
              <a:rPr lang="ru-RU" altLang="ru-RU" sz="2700" b="1" i="1" dirty="0" smtClean="0"/>
              <a:t>Рекомендовать органам местного самоуправления Республики Татарстан</a:t>
            </a:r>
            <a:r>
              <a:rPr lang="ru-RU" altLang="ru-RU" sz="3000" i="1" dirty="0" smtClean="0"/>
              <a:t>:</a:t>
            </a:r>
            <a:br>
              <a:rPr lang="ru-RU" altLang="ru-RU" sz="3000" i="1" dirty="0" smtClean="0"/>
            </a:br>
            <a:endParaRPr lang="ru-RU" altLang="ru-RU" sz="3000" i="1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/>
              <a:t>		</a:t>
            </a:r>
            <a:r>
              <a:rPr lang="ru-RU" altLang="ru-RU" sz="2400" smtClean="0"/>
              <a:t>утвердить размеры родительской платы в учреждениях местного подчинения дополнительного образования детей в соответствии с настоящим постановлением;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smtClean="0"/>
              <a:t>		освободить от родительской платы полностью родителей детей, посещающих подростковые клубы по месту жительства;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smtClean="0"/>
              <a:t>разрешить на договорной основе внесение родительской платы в форме участия детей и их родителей в проведении ремонтных работ, социально-значимых видах деятельности, благоустройстве учреждения, приобретении оборудования и инвентаря в объемах, возмещающих размеры родительской платы, установленные настоящим положением.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706437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/>
              <a:t>Нормативно-правовая база</a:t>
            </a:r>
            <a:endParaRPr lang="ru-RU" sz="3600" b="1" dirty="0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1258888" y="981075"/>
            <a:ext cx="7675562" cy="5267325"/>
          </a:xfrm>
        </p:spPr>
        <p:txBody>
          <a:bodyPr/>
          <a:lstStyle/>
          <a:p>
            <a:r>
              <a:rPr lang="ru-RU" altLang="ru-RU" sz="2400" smtClean="0"/>
              <a:t>Стратегия государственной молодежной политики в Российской  Федерации  (Распоряжение Правительства Российской Федерации от 18 декабря 2006 г. N 1760- р);</a:t>
            </a:r>
          </a:p>
          <a:p>
            <a:r>
              <a:rPr lang="ru-RU" altLang="ru-RU" sz="2400" smtClean="0"/>
              <a:t>Указ Президента Российской Федерации от 1 июня 2012 года №761 «О национальной </a:t>
            </a:r>
            <a:r>
              <a:rPr lang="ru-RU" altLang="ru-RU" sz="2400" smtClean="0">
                <a:hlinkClick r:id="rId2"/>
              </a:rPr>
              <a:t>стратегии</a:t>
            </a:r>
            <a:r>
              <a:rPr lang="ru-RU" altLang="ru-RU" sz="2400" smtClean="0"/>
              <a:t> действий в интересах детей на 2012-2017 годы» </a:t>
            </a:r>
          </a:p>
          <a:p>
            <a:r>
              <a:rPr lang="ru-RU" altLang="ru-RU" sz="2400" smtClean="0"/>
              <a:t>Распоряжения Правительства Российской Федерации от 15 октября 2012 года №1916-р «Об утверждении Плана первоочередных мероприятий до 2014 года по реализации важнейших положений Национальной стратегии действий в интересах детей на 2012-2017 годы».</a:t>
            </a:r>
          </a:p>
          <a:p>
            <a:r>
              <a:rPr lang="ru-RU" altLang="ru-RU" sz="2400" smtClean="0"/>
              <a:t>Стратегия государственной национальной политики Российской Федерации на период до 2025 года</a:t>
            </a:r>
          </a:p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685E7-8926-44BE-96D3-1AA240FE697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476250"/>
            <a:ext cx="8520113" cy="3168650"/>
          </a:xfrm>
        </p:spPr>
        <p:txBody>
          <a:bodyPr lIns="45720" rIns="45720" anchor="b">
            <a:noAutofit/>
          </a:bodyPr>
          <a:lstStyle/>
          <a:p>
            <a:pPr algn="ctr">
              <a:defRPr/>
            </a:pPr>
            <a:r>
              <a:rPr lang="ru-RU" sz="29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9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9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9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ru-RU" sz="290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42888" y="476250"/>
            <a:ext cx="8893175" cy="5905500"/>
          </a:xfrm>
        </p:spPr>
        <p:txBody>
          <a:bodyPr lIns="182880" tIns="0"/>
          <a:lstStyle/>
          <a:p>
            <a:pPr marL="36513" indent="0" algn="ctr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Постановление Кабинета Министров 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Республики Татарстан №586 от 18.08.2008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«О внесении изменений в постановление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Кабинета Министров Республики Татарстан от 12.12.2005г.№597 «О привлечении внебюджетных средств на развитие и укрепление материально-технической базы бюджетных учреждений дополнительного образования»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ru-RU" sz="2000" b="1" i="1" dirty="0" smtClean="0"/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1800" b="1" i="1" dirty="0" smtClean="0"/>
              <a:t> </a:t>
            </a:r>
            <a:r>
              <a:rPr lang="ru-RU" sz="2100" b="1" i="1" dirty="0" smtClean="0"/>
              <a:t>в преамбуле постановления слова «обеспечения оплаты текущих затрат и повышения заработной платы работников этих учреждений» </a:t>
            </a:r>
            <a:r>
              <a:rPr lang="ru-RU" sz="2100" b="1" i="1" dirty="0" smtClean="0">
                <a:solidFill>
                  <a:srgbClr val="990000"/>
                </a:solidFill>
              </a:rPr>
              <a:t>исключить;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ru-RU" sz="2100" b="1" i="1" dirty="0" smtClean="0">
              <a:solidFill>
                <a:srgbClr val="990000"/>
              </a:solidFill>
            </a:endParaRP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dirty="0" smtClean="0"/>
              <a:t>«… слова </a:t>
            </a:r>
            <a:r>
              <a:rPr lang="ru-RU" sz="2100" b="1" i="1" dirty="0" smtClean="0">
                <a:solidFill>
                  <a:srgbClr val="990000"/>
                </a:solidFill>
              </a:rPr>
              <a:t>«родительская плата»… 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dirty="0" smtClean="0"/>
              <a:t>заменить словами </a:t>
            </a:r>
            <a:r>
              <a:rPr lang="ru-RU" sz="2100" b="1" i="1" dirty="0" smtClean="0">
                <a:solidFill>
                  <a:srgbClr val="990000"/>
                </a:solidFill>
              </a:rPr>
              <a:t>«целевой родительский взнос»…»;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dirty="0" smtClean="0">
                <a:solidFill>
                  <a:schemeClr val="accent2"/>
                </a:solidFill>
              </a:rPr>
              <a:t> 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dirty="0" smtClean="0"/>
              <a:t>п.3 </a:t>
            </a:r>
            <a:r>
              <a:rPr lang="ru-RU" sz="2100" b="1" i="1" dirty="0" smtClean="0">
                <a:solidFill>
                  <a:srgbClr val="990000"/>
                </a:solidFill>
              </a:rPr>
              <a:t>дополнить</a:t>
            </a:r>
            <a:r>
              <a:rPr lang="ru-RU" sz="2100" b="1" i="1" dirty="0" smtClean="0">
                <a:solidFill>
                  <a:schemeClr val="accent2"/>
                </a:solidFill>
              </a:rPr>
              <a:t> </a:t>
            </a:r>
            <a:r>
              <a:rPr lang="ru-RU" sz="2100" b="1" i="1" dirty="0" smtClean="0"/>
              <a:t>абзацем: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dirty="0" smtClean="0"/>
              <a:t>«Установить, что целевой	родительский взнос…направляется на обеспечение покрытия фактических затрат бюджетных учреждений образования детей за вычетом бюджетного финансирования.»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ru-RU" sz="2100" b="1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476250"/>
            <a:ext cx="8520113" cy="3168650"/>
          </a:xfrm>
        </p:spPr>
        <p:txBody>
          <a:bodyPr lIns="45720" rIns="45720" anchor="b">
            <a:noAutofit/>
          </a:bodyPr>
          <a:lstStyle/>
          <a:p>
            <a:pPr algn="ctr">
              <a:defRPr/>
            </a:pPr>
            <a:r>
              <a:rPr lang="ru-RU" sz="29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9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9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9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ru-RU" sz="290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0825" y="1412875"/>
            <a:ext cx="8893175" cy="5111750"/>
          </a:xfrm>
        </p:spPr>
        <p:txBody>
          <a:bodyPr lIns="182880" tIns="0"/>
          <a:lstStyle/>
          <a:p>
            <a:pPr marL="36513" indent="0" algn="ctr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Постановление Кабинета Министров </a:t>
            </a:r>
            <a:br>
              <a:rPr lang="ru-RU" sz="2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Республики Татарстан №586 от 18.08.2008</a:t>
            </a:r>
            <a:br>
              <a:rPr lang="ru-RU" sz="2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«О внесении изменений в постановление</a:t>
            </a:r>
            <a:br>
              <a:rPr lang="ru-RU" sz="2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Кабинета Министров Республики Татарстан от 12.12.2005г.№597 «О привлечении внебюджетных средств на развитие и укрепление материально-технической базы бюджетных учреждений дополнительного образования»</a:t>
            </a:r>
            <a:br>
              <a:rPr lang="ru-RU" sz="2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ru-RU" sz="2000" b="1" i="1" smtClean="0"/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1800" b="1" i="1" smtClean="0"/>
              <a:t> </a:t>
            </a:r>
            <a:r>
              <a:rPr lang="ru-RU" sz="2100" b="1" i="1" smtClean="0"/>
              <a:t>в преамбуле постановления слова «обеспечения оплаты текущих затрат и повышения заработной платы работников этих учреждений» </a:t>
            </a:r>
            <a:r>
              <a:rPr lang="ru-RU" sz="2100" b="1" i="1" smtClean="0">
                <a:solidFill>
                  <a:srgbClr val="990000"/>
                </a:solidFill>
              </a:rPr>
              <a:t>исключить;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ru-RU" sz="2100" b="1" i="1" smtClean="0">
              <a:solidFill>
                <a:srgbClr val="990000"/>
              </a:solidFill>
            </a:endParaRP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smtClean="0"/>
              <a:t>«… слова </a:t>
            </a:r>
            <a:r>
              <a:rPr lang="ru-RU" sz="2100" b="1" i="1" smtClean="0">
                <a:solidFill>
                  <a:srgbClr val="990000"/>
                </a:solidFill>
              </a:rPr>
              <a:t>«родительская плата»… 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smtClean="0"/>
              <a:t>заменить словами </a:t>
            </a:r>
            <a:r>
              <a:rPr lang="ru-RU" sz="2100" b="1" i="1" smtClean="0">
                <a:solidFill>
                  <a:srgbClr val="990000"/>
                </a:solidFill>
              </a:rPr>
              <a:t>«целевой родительский взнос»…»;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smtClean="0">
                <a:solidFill>
                  <a:schemeClr val="accent2"/>
                </a:solidFill>
              </a:rPr>
              <a:t> 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smtClean="0"/>
              <a:t>п.3 </a:t>
            </a:r>
            <a:r>
              <a:rPr lang="ru-RU" sz="2100" b="1" i="1" smtClean="0">
                <a:solidFill>
                  <a:srgbClr val="990000"/>
                </a:solidFill>
              </a:rPr>
              <a:t>дополнить</a:t>
            </a:r>
            <a:r>
              <a:rPr lang="ru-RU" sz="2100" b="1" i="1" smtClean="0">
                <a:solidFill>
                  <a:schemeClr val="accent2"/>
                </a:solidFill>
              </a:rPr>
              <a:t> </a:t>
            </a:r>
            <a:r>
              <a:rPr lang="ru-RU" sz="2100" b="1" i="1" smtClean="0"/>
              <a:t>абзацем: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sz="2100" b="1" i="1" smtClean="0"/>
              <a:t>«Установить, что целевой	родительский взнос…направляется на обеспечение покрытия фактических затрат бюджетных учреждений образования детей за вычетом бюджетного финансирования.»</a:t>
            </a:r>
          </a:p>
          <a:p>
            <a:pPr marL="36513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ru-RU" sz="2100" b="1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115888"/>
            <a:ext cx="7920037" cy="7207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Привлечение внебюджетных средств на развитие и укрепление  материально-технической базы бюджетных УДОД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(ПКМ РТ №597 от 12.12.2005г.)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0179" name="Объект 2"/>
          <p:cNvSpPr>
            <a:spLocks noGrp="1"/>
          </p:cNvSpPr>
          <p:nvPr>
            <p:ph idx="1"/>
          </p:nvPr>
        </p:nvSpPr>
        <p:spPr>
          <a:xfrm>
            <a:off x="395288" y="1412875"/>
            <a:ext cx="8229600" cy="4525963"/>
          </a:xfrm>
        </p:spPr>
        <p:txBody>
          <a:bodyPr/>
          <a:lstStyle/>
          <a:p>
            <a:pPr marL="0" indent="0" algn="r" eaLnBrk="1" hangingPunct="1">
              <a:buFont typeface="Wingdings 2" pitchFamily="18" charset="2"/>
              <a:buNone/>
            </a:pPr>
            <a:r>
              <a:rPr lang="ru-RU" altLang="ru-RU" smtClean="0"/>
              <a:t>	</a:t>
            </a:r>
            <a:r>
              <a:rPr lang="ru-RU" altLang="ru-RU" sz="2000" smtClean="0"/>
              <a:t>.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ru-RU" altLang="ru-RU" sz="24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BA729-7E5C-47B4-BF2F-FCD1DCB94563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25538"/>
            <a:ext cx="10009188" cy="544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5" y="6308725"/>
            <a:ext cx="91694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Федеральный закон Российской Федерации от 6 октября 2003 г. N 131-ФЗ «Об общих принципах организации местного самоуправления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 в Российской Федерации»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b="1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/>
              <a:t>	Статья 15. </a:t>
            </a:r>
            <a:r>
              <a:rPr lang="ru-RU" altLang="ru-RU" sz="2000" b="1" smtClean="0"/>
              <a:t>Вопросы местного значения муниципального района</a:t>
            </a:r>
            <a:endParaRPr lang="ru-RU" altLang="ru-RU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/>
              <a:t>	1. К вопросам местного значения муниципального района относятся: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11) организация предоставления общедоступного и бесплатного начального общего, основного общего, среднего (полного) общего образования по основным общеобразовательным программам, за исключением полномочий по финансовому обеспечению образовательного процесса, отнесенных к полномочиям органов государственной власти субъектов Российской Федерации; </a:t>
            </a:r>
            <a:r>
              <a:rPr lang="ru-RU" altLang="ru-RU" sz="2000" b="1" smtClean="0">
                <a:solidFill>
                  <a:srgbClr val="990000"/>
                </a:solidFill>
              </a:rPr>
              <a:t>организация предоставления дополнительного образования</a:t>
            </a:r>
            <a:r>
              <a:rPr lang="ru-RU" altLang="ru-RU" sz="2000" smtClean="0">
                <a:solidFill>
                  <a:srgbClr val="990000"/>
                </a:solidFill>
              </a:rPr>
              <a:t> </a:t>
            </a:r>
            <a:r>
              <a:rPr lang="ru-RU" altLang="ru-RU" sz="2000" smtClean="0"/>
              <a:t>и общедоступного бесплатного дошкольного образования на территории муниципального района, а также организация отдыха детей в каникулярное время;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613" cy="1143000"/>
          </a:xfrm>
        </p:spPr>
        <p:txBody>
          <a:bodyPr>
            <a:normAutofit fontScale="90000"/>
          </a:bodyPr>
          <a:lstStyle/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Уровень охвата детей дополнительным образованием </a:t>
            </a:r>
            <a:br>
              <a:rPr lang="ru-RU" sz="24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ПКМ РТ  от </a:t>
            </a:r>
            <a:r>
              <a:rPr lang="ru-RU" sz="24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26.01.2009 г. </a:t>
            </a:r>
            <a:r>
              <a:rPr lang="ru-RU" sz="2400" b="1" dirty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ru-RU" sz="2400" b="1" dirty="0" smtClean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42)</a:t>
            </a:r>
            <a:r>
              <a:rPr lang="ru-RU" sz="2400" b="1" dirty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</a:br>
            <a:endParaRPr lang="ru-RU" sz="2400" b="1" dirty="0">
              <a:solidFill>
                <a:srgbClr val="37609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6C52E3-5679-4FBD-84F1-A100E2745C6E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 eaLnBrk="1" hangingPunct="1">
              <a:lnSpc>
                <a:spcPct val="115000"/>
              </a:lnSpc>
              <a:spcAft>
                <a:spcPts val="1000"/>
              </a:spcAft>
              <a:buFont typeface="Arial" charset="0"/>
              <a:buNone/>
              <a:defRPr/>
            </a:pPr>
            <a:r>
              <a:rPr lang="ru-RU" sz="2000" dirty="0" smtClean="0">
                <a:latin typeface="+mj-lt"/>
                <a:ea typeface="Calibri"/>
                <a:cs typeface="Times New Roman"/>
              </a:rPr>
              <a:t>	</a:t>
            </a:r>
            <a:r>
              <a:rPr lang="ru-RU" sz="2000" dirty="0" smtClean="0">
                <a:latin typeface="Arial" pitchFamily="34" charset="0"/>
                <a:ea typeface="Calibri"/>
                <a:cs typeface="Arial" pitchFamily="34" charset="0"/>
              </a:rPr>
              <a:t>Количество занимающихся в учреждениях дополнительного образования  - 120% </a:t>
            </a:r>
            <a:r>
              <a:rPr lang="ru-RU" sz="20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ru-RU" sz="2000" dirty="0" smtClean="0">
                <a:latin typeface="Arial" pitchFamily="34" charset="0"/>
                <a:ea typeface="Calibri"/>
                <a:cs typeface="Arial" pitchFamily="34" charset="0"/>
              </a:rPr>
              <a:t>с учетом школьных кружков), </a:t>
            </a:r>
          </a:p>
          <a:p>
            <a:pPr indent="0" algn="just" eaLnBrk="1" hangingPunct="1">
              <a:lnSpc>
                <a:spcPct val="115000"/>
              </a:lnSpc>
              <a:spcAft>
                <a:spcPts val="1000"/>
              </a:spcAft>
              <a:buFont typeface="Arial" charset="0"/>
              <a:buNone/>
              <a:defRPr/>
            </a:pPr>
            <a:r>
              <a:rPr lang="ru-RU" sz="2000" dirty="0" smtClean="0">
                <a:latin typeface="Arial" pitchFamily="34" charset="0"/>
                <a:ea typeface="Calibri"/>
                <a:cs typeface="Arial" pitchFamily="34" charset="0"/>
              </a:rPr>
              <a:t>в том числе:</a:t>
            </a:r>
          </a:p>
          <a:p>
            <a:pPr algn="just" eaLnBrk="1" hangingPunct="1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dirty="0" smtClean="0">
                <a:latin typeface="Arial" pitchFamily="34" charset="0"/>
                <a:ea typeface="Calibri"/>
                <a:cs typeface="Arial" pitchFamily="34" charset="0"/>
              </a:rPr>
              <a:t>охват занимающихся в детских школах искусств, школах эстетического образования составляет 12% от числа учащихся 1-8 классов общеобразовательных учреждений</a:t>
            </a:r>
          </a:p>
          <a:p>
            <a:pPr marL="0" indent="0" algn="just" eaLnBrk="1" hangingPunct="1">
              <a:lnSpc>
                <a:spcPct val="115000"/>
              </a:lnSpc>
              <a:spcAft>
                <a:spcPts val="1000"/>
              </a:spcAft>
              <a:buFont typeface="Arial" charset="0"/>
              <a:buNone/>
              <a:defRPr/>
            </a:pPr>
            <a:endParaRPr lang="ru-RU" sz="16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just" eaLnBrk="1" hangingPunct="1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dirty="0" smtClean="0">
                <a:latin typeface="Arial" pitchFamily="34" charset="0"/>
                <a:ea typeface="Calibri"/>
                <a:cs typeface="Arial" pitchFamily="34" charset="0"/>
              </a:rPr>
              <a:t> охват занимающихся в детско-юношеских спортивных школах -  20% от числа детей в возрасте 6-15 лет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6002338"/>
            <a:ext cx="91694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810101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satMod val="130000"/>
                  </a:schemeClr>
                </a:solidFill>
              </a:rPr>
              <a:t>Постановление </a:t>
            </a:r>
            <a:r>
              <a:rPr lang="ru-RU" sz="2400" b="1" dirty="0">
                <a:solidFill>
                  <a:schemeClr val="tx2">
                    <a:satMod val="130000"/>
                  </a:schemeClr>
                </a:solidFill>
              </a:rPr>
              <a:t>Кабинета Министров </a:t>
            </a:r>
            <a:r>
              <a:rPr lang="ru-RU" sz="2400" b="1" dirty="0" smtClean="0">
                <a:solidFill>
                  <a:schemeClr val="tx2">
                    <a:satMod val="130000"/>
                  </a:schemeClr>
                </a:solidFill>
              </a:rPr>
              <a:t>Республики Татарстан </a:t>
            </a:r>
            <a:r>
              <a:rPr lang="ru-RU" sz="2400" b="1" dirty="0">
                <a:solidFill>
                  <a:schemeClr val="tx2">
                    <a:satMod val="130000"/>
                  </a:schemeClr>
                </a:solidFill>
              </a:rPr>
              <a:t>от 17.12.2007  №721 «О введении нормативного финансирования общеобразовательных учреждений Республики Татарстан»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mtClean="0"/>
              <a:t>	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mtClean="0"/>
              <a:t>Доля </a:t>
            </a:r>
            <a:r>
              <a:rPr lang="ru-RU" dirty="0"/>
              <a:t>государственных гарантий на реализацию программ дополнительного образования в общеобразовательных учреждений </a:t>
            </a:r>
            <a:r>
              <a:rPr lang="ru-RU" dirty="0" smtClean="0"/>
              <a:t>составляет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</a:t>
            </a:r>
            <a:r>
              <a:rPr lang="ru-RU" b="1" dirty="0"/>
              <a:t>68% </a:t>
            </a:r>
            <a:r>
              <a:rPr lang="ru-RU" dirty="0"/>
              <a:t>от числа учащихся начального общего и </a:t>
            </a:r>
            <a:r>
              <a:rPr lang="ru-RU" dirty="0" smtClean="0"/>
              <a:t>основного </a:t>
            </a:r>
            <a:r>
              <a:rPr lang="ru-RU" dirty="0"/>
              <a:t>общего образования </a:t>
            </a:r>
            <a:endParaRPr lang="ru-RU" dirty="0" smtClean="0"/>
          </a:p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</a:t>
            </a:r>
            <a:r>
              <a:rPr lang="ru-RU" b="1" dirty="0"/>
              <a:t>80% </a:t>
            </a:r>
            <a:r>
              <a:rPr lang="ru-RU" dirty="0"/>
              <a:t>для среднего (полного) образования.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BAAA34-24C4-4BB8-9A9A-05ECF34808F9}" type="slidenum">
              <a:rPr lang="ru-RU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042988" y="549275"/>
          <a:ext cx="7932737" cy="5745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968"/>
                <a:gridCol w="1831523"/>
                <a:gridCol w="2644246"/>
              </a:tblGrid>
              <a:tr h="1371557">
                <a:tc>
                  <a:txBody>
                    <a:bodyPr/>
                    <a:lstStyle/>
                    <a:p>
                      <a:endParaRPr lang="ru-RU" sz="2800" b="1" dirty="0"/>
                    </a:p>
                  </a:txBody>
                  <a:tcPr marL="91455" marR="91455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1-9 классы</a:t>
                      </a:r>
                    </a:p>
                    <a:p>
                      <a:pPr algn="ctr"/>
                      <a:r>
                        <a:rPr lang="ru-RU" sz="2800" b="1" dirty="0" smtClean="0"/>
                        <a:t>(6-15</a:t>
                      </a:r>
                      <a:r>
                        <a:rPr lang="ru-RU" sz="2800" b="1" baseline="0" dirty="0" smtClean="0"/>
                        <a:t> лет)</a:t>
                      </a:r>
                      <a:endParaRPr lang="ru-RU" sz="2800" b="1" dirty="0"/>
                    </a:p>
                  </a:txBody>
                  <a:tcPr marL="91455" marR="91455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10-11</a:t>
                      </a:r>
                    </a:p>
                    <a:p>
                      <a:pPr algn="ctr"/>
                      <a:r>
                        <a:rPr lang="ru-RU" sz="2800" b="1" dirty="0" smtClean="0"/>
                        <a:t> классы</a:t>
                      </a:r>
                      <a:endParaRPr lang="ru-RU" sz="2800" b="1" dirty="0"/>
                    </a:p>
                  </a:txBody>
                  <a:tcPr marL="91455" marR="91455" marT="45713" marB="45713"/>
                </a:tc>
              </a:tr>
              <a:tr h="944847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ХЭН</a:t>
                      </a:r>
                      <a:r>
                        <a:rPr lang="ru-RU" sz="2800" b="1" baseline="0" dirty="0" smtClean="0"/>
                        <a:t> (ДМШ, ДШИ, ДХШ)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12%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827971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ДЮСШ, СДЮШОР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20%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20%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827971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Школьные кружки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68%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80%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944847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Многопрофильные УДО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20%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20%</a:t>
                      </a:r>
                      <a:endParaRPr lang="ru-RU" sz="2800" b="1" dirty="0"/>
                    </a:p>
                  </a:txBody>
                  <a:tcPr marL="91455" marR="91455" marT="45713" marB="45713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827971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ВСЕГО</a:t>
                      </a:r>
                      <a:endParaRPr lang="ru-RU" sz="3600" b="1" dirty="0"/>
                    </a:p>
                  </a:txBody>
                  <a:tcPr marL="91455" marR="91455" marT="45713" marB="45713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120%</a:t>
                      </a:r>
                      <a:endParaRPr lang="ru-RU" sz="3600" b="1" dirty="0"/>
                    </a:p>
                  </a:txBody>
                  <a:tcPr marL="91455" marR="91455" marT="45713" marB="45713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E1C241-4E91-48BD-9A5D-F7FC57DBCE77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Стандарт качества государственной услуги по предоставлению дополнительного образования детям в учреждениях регионального значения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	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/>
              <a:t>	</a:t>
            </a:r>
            <a:r>
              <a:rPr lang="ru-RU" sz="2400" dirty="0" smtClean="0"/>
              <a:t>Для учащихся ДЮСШ, СДЮШОР возраст устанавливается согласно программам по видам спорта от 4 лет  до 21 года включительно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ru-RU" sz="2400" dirty="0"/>
          </a:p>
          <a:p>
            <a:pPr marL="0" indent="0" eaLnBrk="1" hangingPunct="1">
              <a:buFont typeface="Arial" charset="0"/>
              <a:buNone/>
              <a:defRPr/>
            </a:pPr>
            <a:endParaRPr lang="ru-RU" sz="2400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2400" dirty="0"/>
              <a:t>	</a:t>
            </a:r>
            <a:r>
              <a:rPr lang="ru-RU" sz="2400" dirty="0" smtClean="0"/>
              <a:t>Для учащихся групп ГСС и ВСМ, входящих в состав сборных команд РТ и РФ по видам спорта возрастные ограничения не распространяются</a:t>
            </a:r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89ED1-33C7-4E36-A680-1B6C7C1F8D2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pic>
        <p:nvPicPr>
          <p:cNvPr id="553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6076950"/>
            <a:ext cx="91694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466137" cy="1143000"/>
          </a:xfrm>
        </p:spPr>
        <p:txBody>
          <a:bodyPr>
            <a:noAutofit/>
          </a:bodyPr>
          <a:lstStyle/>
          <a:p>
            <a:pPr marL="82550" algn="ctr" eaLnBrk="1" hangingPunct="1">
              <a:defRPr/>
            </a:pP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>СТАНДАРТЫ КАЧЕСТВА ГОСУДАРСТВЕННОЙ УСЛУГИ ПО ПРЕДОСТАВЛЕНИЮ</a:t>
            </a:r>
            <a:br>
              <a:rPr lang="ru-RU" sz="1800" b="1" dirty="0" smtClean="0"/>
            </a:br>
            <a:r>
              <a:rPr lang="ru-RU" sz="1800" b="1" dirty="0" smtClean="0"/>
              <a:t>ДОПОЛНИТЕЛЬНОГО ОБРАЗОВАНИЯ ДЕТЯМ В УЧРЕЖДЕНИЯХ</a:t>
            </a:r>
            <a:br>
              <a:rPr lang="ru-RU" sz="1800" b="1" dirty="0" smtClean="0"/>
            </a:br>
            <a:r>
              <a:rPr lang="ru-RU" sz="1800" b="1" dirty="0" smtClean="0"/>
              <a:t>РЕГИОНАЛЬНОГО ЗНАЧЕНИЯ</a:t>
            </a:r>
            <a:br>
              <a:rPr lang="ru-RU" sz="1800" b="1" dirty="0" smtClean="0"/>
            </a:br>
            <a:r>
              <a:rPr lang="ru-RU" sz="1800" b="1" dirty="0" smtClean="0"/>
              <a:t>Постановление Кабинета Министров РТ от 19 июля 2010 г. N 573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>(в ред. </a:t>
            </a:r>
            <a:r>
              <a:rPr lang="ru-RU" sz="1600" dirty="0" smtClean="0">
                <a:hlinkClick r:id="rId3"/>
              </a:rPr>
              <a:t>Постановления КМ РТ от 12.10.2011 N 846)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3600" b="1" dirty="0"/>
          </a:p>
        </p:txBody>
      </p:sp>
      <p:sp>
        <p:nvSpPr>
          <p:cNvPr id="56323" name="Объект 2"/>
          <p:cNvSpPr>
            <a:spLocks noGrp="1"/>
          </p:cNvSpPr>
          <p:nvPr>
            <p:ph idx="1"/>
          </p:nvPr>
        </p:nvSpPr>
        <p:spPr>
          <a:xfrm>
            <a:off x="1476375" y="1628775"/>
            <a:ext cx="7499350" cy="4800600"/>
          </a:xfrm>
        </p:spPr>
        <p:txBody>
          <a:bodyPr/>
          <a:lstStyle/>
          <a:p>
            <a:pPr marL="82550" indent="0" algn="r" eaLnBrk="1" hangingPunct="1">
              <a:buFont typeface="Wingdings 2" pitchFamily="18" charset="2"/>
              <a:buNone/>
            </a:pPr>
            <a:endParaRPr lang="ru-RU" altLang="ru-RU" sz="2000" b="1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3F5C1-29C4-4CB0-AAC3-B313A585F828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graphicFrame>
        <p:nvGraphicFramePr>
          <p:cNvPr id="56325" name="Объект 7"/>
          <p:cNvGraphicFramePr>
            <a:graphicFrameLocks noChangeAspect="1"/>
          </p:cNvGraphicFramePr>
          <p:nvPr/>
        </p:nvGraphicFramePr>
        <p:xfrm>
          <a:off x="1042988" y="1916113"/>
          <a:ext cx="7986712" cy="5237162"/>
        </p:xfrm>
        <a:graphic>
          <a:graphicData uri="http://schemas.openxmlformats.org/presentationml/2006/ole">
            <p:oleObj spid="_x0000_s56325" name="Документ" r:id="rId4" imgW="6227514" imgH="6131203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1800" b="1" dirty="0"/>
              <a:t>СТАНДАРТЫ КАЧЕСТВА ГОСУДАРСТВЕННОЙ УСЛУГИ ПО ПРЕДОСТАВЛЕНИЮ</a:t>
            </a:r>
            <a:br>
              <a:rPr lang="ru-RU" sz="1800" b="1" dirty="0"/>
            </a:br>
            <a:r>
              <a:rPr lang="ru-RU" sz="1800" b="1" dirty="0"/>
              <a:t>ДОПОЛНИТЕЛЬНОГО ОБРАЗОВАНИЯ ДЕТЯМ В УЧРЕЖДЕНИЯХ</a:t>
            </a:r>
            <a:br>
              <a:rPr lang="ru-RU" sz="1800" b="1" dirty="0"/>
            </a:br>
            <a:r>
              <a:rPr lang="ru-RU" sz="1800" b="1" dirty="0"/>
              <a:t>РЕГИОНАЛЬНОГО ЗНАЧЕНИЯ</a:t>
            </a:r>
            <a:br>
              <a:rPr lang="ru-RU" sz="1800" b="1" dirty="0"/>
            </a:br>
            <a:r>
              <a:rPr lang="ru-RU" sz="1800" b="1" dirty="0"/>
              <a:t> Постановление Кабинета Министров РТ от 19 июля 2010 г. N </a:t>
            </a:r>
            <a:r>
              <a:rPr lang="ru-RU" sz="1800" b="1" dirty="0" smtClean="0"/>
              <a:t>573</a:t>
            </a:r>
            <a:r>
              <a:rPr lang="ru-RU" sz="1600" dirty="0"/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(в ред. Постановления КМ РТ от 12.10.2011 N 846)</a:t>
            </a:r>
            <a:r>
              <a:rPr lang="ru-RU" sz="1800" b="1" dirty="0"/>
              <a:t/>
            </a:r>
            <a:br>
              <a:rPr lang="ru-RU" sz="1800" b="1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755650" y="1341438"/>
          <a:ext cx="8018463" cy="4498978"/>
        </p:xfrm>
        <a:graphic>
          <a:graphicData uri="http://schemas.openxmlformats.org/drawingml/2006/table">
            <a:tbl>
              <a:tblPr/>
              <a:tblGrid>
                <a:gridCol w="271463"/>
                <a:gridCol w="4181475"/>
                <a:gridCol w="1973262"/>
                <a:gridCol w="1592263"/>
              </a:tblGrid>
              <a:tr h="1312637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Индикаторы качества предоставления государственной услуги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индикатора для многопрофильных учреждений , %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индикатора для ДЮСШ, СДЮШОР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56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педагогических кадров с высшим профессиональным  образованием от общего числа педагогов  </a:t>
                      </a: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баллов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 не менее    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 не менее    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2637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Процент выполнения учебных программ  </a:t>
                      </a: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баллов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 не менее    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 не менее    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0744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Сохранность контингента </a:t>
                      </a: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баллов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 не менее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8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 не менее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E8437D-B959-4941-869A-41DB01A2AF9D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7499350" cy="620713"/>
          </a:xfrm>
        </p:spPr>
        <p:txBody>
          <a:bodyPr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Нормативно-правовая база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1187450" y="765175"/>
            <a:ext cx="7848600" cy="4800600"/>
          </a:xfrm>
        </p:spPr>
        <p:txBody>
          <a:bodyPr/>
          <a:lstStyle/>
          <a:p>
            <a:r>
              <a:rPr lang="ru-RU" altLang="ru-RU" sz="2000" smtClean="0"/>
              <a:t>Минимальный социальный стандарт Российской Федерации «Минимальный объем социальных услуг по воспитанию в образовательных учреждениях общего образования» (ИМП МО РФ  от 154.12.2002 г. № 30-51-914/16</a:t>
            </a:r>
          </a:p>
          <a:p>
            <a:r>
              <a:rPr lang="ru-RU" altLang="ru-RU" sz="2000" smtClean="0"/>
              <a:t>Письмо Министерства образования  науки Российской Федерации                  «Рекомендации об организации в субъектах РФ работы по профилактике жестокого обращения с детьми» (№06-224 от 10.03.2009 г.)</a:t>
            </a:r>
          </a:p>
          <a:p>
            <a:r>
              <a:rPr lang="ru-RU" altLang="ru-RU" sz="2000" smtClean="0"/>
              <a:t> Письмо Министерства образования  науки Российской Федерации «О взаимодействии органов управления образованием, образовательных учреждений и органов внутренних дел в организации работы по профилактике правонарушений несовершеннолетних» (№06-348 от 7.02.2008 г.)</a:t>
            </a:r>
          </a:p>
          <a:p>
            <a:r>
              <a:rPr lang="ru-RU" altLang="ru-RU" sz="2000" smtClean="0"/>
              <a:t>Инструктивное письмо Госкомитета СССР по народному образованию «О введении должности психолога в учреждениях образования» (№16 от 27.04.1989г.)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026580-BE01-4B01-A400-5EC220ECD21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706437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Нормативно-правовая база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913" y="981075"/>
            <a:ext cx="7632700" cy="4800600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Инструктивное письмо МО РФ «Об использовании рабочего времени педагога-психолога образовательного учреждения» (№29/1829/1886-6 от 24.12.2001)</a:t>
            </a:r>
          </a:p>
          <a:p>
            <a:pPr marL="82550" indent="0">
              <a:buFont typeface="Wingdings 2" pitchFamily="18" charset="2"/>
              <a:buNone/>
              <a:defRPr/>
            </a:pP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«Положение о службе практической психологии в системе МО РТ» (№331 от 10.05.2001г.)</a:t>
            </a:r>
          </a:p>
          <a:p>
            <a:pPr>
              <a:defRPr/>
            </a:pP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Письмо Уполномоченного при Президенте Российской Федерации по правам ребенка П.А. Астахова (№УПР/111 от 11.06.2013) о проведении Всероссийской информационной кампании против насилия и жестокости в СМИ.</a:t>
            </a:r>
          </a:p>
          <a:p>
            <a:pPr marL="82550" indent="0">
              <a:buFont typeface="Wingdings 2" pitchFamily="18" charset="2"/>
              <a:buNone/>
              <a:defRPr/>
            </a:pPr>
            <a:endParaRPr lang="ru-RU" sz="2000" dirty="0" smtClean="0"/>
          </a:p>
          <a:p>
            <a:pPr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Приказ </a:t>
            </a:r>
            <a:r>
              <a:rPr lang="ru-RU" sz="2000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sz="2000" b="1" dirty="0" smtClean="0">
                <a:solidFill>
                  <a:srgbClr val="C00000"/>
                </a:solidFill>
              </a:rPr>
              <a:t> от 26.06.2012 г. № 504 «Об утверждении Типового положения об образовательном учреждении дополнительного образования детей»</a:t>
            </a:r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dirty="0" smtClean="0"/>
              <a:t> 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65D84E-B0B1-4E54-A13C-8A4DED85E9C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115888"/>
            <a:ext cx="7499350" cy="3460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dirty="0" smtClean="0"/>
              <a:t>Законы Республики Татарстан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2988" y="476250"/>
            <a:ext cx="8316912" cy="4800600"/>
          </a:xfrm>
        </p:spPr>
        <p:txBody>
          <a:bodyPr/>
          <a:lstStyle/>
          <a:p>
            <a:pPr marL="0" indent="-342900">
              <a:lnSpc>
                <a:spcPct val="90000"/>
              </a:lnSpc>
              <a:spcBef>
                <a:spcPct val="20000"/>
              </a:spcBef>
              <a:buClr>
                <a:srgbClr val="996666"/>
              </a:buClr>
              <a:buFont typeface="Wingdings" pitchFamily="2" charset="2"/>
              <a:buChar char="l"/>
              <a:defRPr/>
            </a:pPr>
            <a:r>
              <a:rPr lang="ru-RU" sz="1800" dirty="0"/>
              <a:t>от 13.10.2008г.№105-ЗРТ«О профилактике правонарушений в Республике Татарстан»</a:t>
            </a:r>
          </a:p>
          <a:p>
            <a:pPr>
              <a:defRPr/>
            </a:pPr>
            <a:r>
              <a:rPr lang="ru-RU" sz="1800" dirty="0" smtClean="0"/>
              <a:t>от </a:t>
            </a:r>
            <a:r>
              <a:rPr lang="ru-RU" sz="1800" dirty="0"/>
              <a:t>21.01.2009 № 7-ЗРТ «Об общественных воспитателях несовершеннолетних</a:t>
            </a:r>
            <a:r>
              <a:rPr lang="ru-RU" sz="1800" dirty="0" smtClean="0"/>
              <a:t>»</a:t>
            </a:r>
            <a:endParaRPr lang="ru-RU" sz="1800" dirty="0"/>
          </a:p>
          <a:p>
            <a:pPr>
              <a:defRPr/>
            </a:pPr>
            <a:r>
              <a:rPr lang="ru-RU" sz="1800" dirty="0" smtClean="0"/>
              <a:t>от </a:t>
            </a:r>
            <a:r>
              <a:rPr lang="ru-RU" sz="1800" dirty="0"/>
              <a:t>14.10.2010 № 71-ЗРТ «О мерах по предупреждению причинения вреда здоровью детей, их  физическому, интеллектуальному, психическому, духовному и нравственному развитию в Республике Татарстан</a:t>
            </a:r>
            <a:r>
              <a:rPr lang="ru-RU" sz="1800" dirty="0" smtClean="0"/>
              <a:t>»</a:t>
            </a:r>
            <a:endParaRPr lang="ru-RU" sz="1800" dirty="0"/>
          </a:p>
          <a:p>
            <a:pPr>
              <a:defRPr/>
            </a:pPr>
            <a:r>
              <a:rPr lang="ru-RU" sz="1800" dirty="0" smtClean="0"/>
              <a:t>от </a:t>
            </a:r>
            <a:r>
              <a:rPr lang="ru-RU" sz="1800" dirty="0"/>
              <a:t>20.05.2011 №26-ЗРТ «О комиссиях по делам несовершеннолетних и защите их прав в Республике Татарстан</a:t>
            </a:r>
            <a:r>
              <a:rPr lang="ru-RU" sz="1800" dirty="0" smtClean="0"/>
              <a:t>»;</a:t>
            </a:r>
            <a:endParaRPr lang="ru-RU" sz="1800" dirty="0"/>
          </a:p>
          <a:p>
            <a:pPr>
              <a:defRPr/>
            </a:pPr>
            <a:r>
              <a:rPr lang="ru-RU" sz="1800" dirty="0" smtClean="0"/>
              <a:t>от </a:t>
            </a:r>
            <a:r>
              <a:rPr lang="ru-RU" sz="1800" dirty="0"/>
              <a:t>1.08.2011 № 59-ЗРТ «Об Уполномоченном по правам ребенка в Республике Татарстан и о внесении изменений в отдельные законодательные акты Республики Татарстан</a:t>
            </a:r>
            <a:r>
              <a:rPr lang="ru-RU" sz="1800" dirty="0" smtClean="0"/>
              <a:t>»</a:t>
            </a:r>
            <a:endParaRPr lang="ru-RU" sz="1800" dirty="0"/>
          </a:p>
          <a:p>
            <a:pPr>
              <a:defRPr/>
            </a:pPr>
            <a:r>
              <a:rPr lang="ru-RU" sz="1800" dirty="0"/>
              <a:t>Указ Президента Республики Татарстан № УП-695  от 26.07.2013 «О концепции государственной национальной политики в </a:t>
            </a:r>
            <a:r>
              <a:rPr lang="ru-RU" sz="1800" dirty="0" smtClean="0"/>
              <a:t>РТ»</a:t>
            </a:r>
            <a:endParaRPr lang="ru-RU" sz="1800" dirty="0"/>
          </a:p>
          <a:p>
            <a:pPr>
              <a:defRPr/>
            </a:pPr>
            <a:r>
              <a:rPr lang="ru-RU" sz="1800" dirty="0"/>
              <a:t>Постановление Кабинета Министров Республики Татарстан от 22.04.2010 № 294 «О формировании единого банка данных Республики Татарстан о несовершеннолетних, находящихся в социально опасном положении, и их семьях</a:t>
            </a:r>
            <a:r>
              <a:rPr lang="ru-RU" sz="1800" dirty="0" smtClean="0"/>
              <a:t>»</a:t>
            </a:r>
            <a:endParaRPr lang="ru-RU" sz="1800" dirty="0"/>
          </a:p>
          <a:p>
            <a:pPr>
              <a:defRPr/>
            </a:pPr>
            <a:r>
              <a:rPr lang="ru-RU" sz="1800" dirty="0"/>
              <a:t>Постановление Кабинета Министров Республики Татарстан </a:t>
            </a:r>
            <a:br>
              <a:rPr lang="ru-RU" sz="1800" dirty="0"/>
            </a:br>
            <a:r>
              <a:rPr lang="ru-RU" sz="1800" dirty="0"/>
              <a:t>от 30.10.2012 г. №924  «О развитии молодежного правоохранительного движения в Республике </a:t>
            </a:r>
            <a:r>
              <a:rPr lang="ru-RU" sz="1800" dirty="0" smtClean="0"/>
              <a:t>Татарстан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90A4C7-94BA-4DC3-BE85-BFB6BD55B04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971550" y="115888"/>
            <a:ext cx="7993063" cy="4800600"/>
          </a:xfrm>
        </p:spPr>
        <p:txBody>
          <a:bodyPr/>
          <a:lstStyle/>
          <a:p>
            <a:pPr marL="82550" indent="0" algn="ctr">
              <a:buFont typeface="Wingdings 2" pitchFamily="18" charset="2"/>
              <a:buNone/>
            </a:pPr>
            <a:r>
              <a:rPr lang="ru-RU" altLang="ru-RU" sz="2400" b="1" smtClean="0"/>
              <a:t>Федеральные программы</a:t>
            </a:r>
            <a:endParaRPr lang="ru-RU" altLang="ru-RU" sz="2400" smtClean="0"/>
          </a:p>
          <a:p>
            <a:pPr marL="82550" indent="0">
              <a:buFont typeface="Wingdings 2" pitchFamily="18" charset="2"/>
              <a:buNone/>
            </a:pPr>
            <a:r>
              <a:rPr lang="ru-RU" altLang="ru-RU" sz="2400" smtClean="0"/>
              <a:t>- Государственная программа Российской Федерации «Развитие образования на 2013-2020 годы;</a:t>
            </a:r>
          </a:p>
          <a:p>
            <a:pPr marL="82550" indent="0">
              <a:buFont typeface="Wingdings 2" pitchFamily="18" charset="2"/>
              <a:buNone/>
            </a:pPr>
            <a:r>
              <a:rPr lang="ru-RU" altLang="ru-RU" sz="2400" smtClean="0"/>
              <a:t>- ФЦП «Повышение безопасности дорожного движения в 2013- 2020 годах»;</a:t>
            </a:r>
          </a:p>
          <a:p>
            <a:pPr marL="82550" indent="0">
              <a:buFont typeface="Wingdings 2" pitchFamily="18" charset="2"/>
              <a:buNone/>
            </a:pPr>
            <a:r>
              <a:rPr lang="ru-RU" altLang="ru-RU" sz="2400" smtClean="0"/>
              <a:t>- Государственная программа "Патриотическое воспитание граждан Российской Федерации на 2011-2015 годы";</a:t>
            </a:r>
          </a:p>
          <a:p>
            <a:pPr marL="82550" indent="0">
              <a:buFont typeface="Wingdings 2" pitchFamily="18" charset="2"/>
              <a:buNone/>
            </a:pPr>
            <a:r>
              <a:rPr lang="ru-RU" altLang="ru-RU" sz="2400" smtClean="0"/>
              <a:t>- Федеральная целевая программа развития образования на 2011 – 2015 годы;</a:t>
            </a:r>
          </a:p>
          <a:p>
            <a:pPr marL="82550" indent="0">
              <a:buFont typeface="Wingdings 2" pitchFamily="18" charset="2"/>
              <a:buNone/>
            </a:pPr>
            <a:r>
              <a:rPr lang="ru-RU" altLang="ru-RU" sz="2400" smtClean="0"/>
              <a:t>-ФЦП «Укрепление единства российской нации и этнокультурное развитие народов России (2014-2020 годы)»</a:t>
            </a:r>
          </a:p>
          <a:p>
            <a:pPr marL="82550" indent="0">
              <a:buFont typeface="Wingdings 2" pitchFamily="18" charset="2"/>
              <a:buNone/>
            </a:pPr>
            <a:r>
              <a:rPr lang="ru-RU" altLang="ru-RU" sz="2400" smtClean="0"/>
              <a:t>- План мероприятий по реализации в 2011-2015 годах Концепции демографической политики Российской Федерации на период до 2025 года;</a:t>
            </a:r>
          </a:p>
          <a:p>
            <a:pPr marL="82550" indent="0">
              <a:buFont typeface="Wingdings 2" pitchFamily="18" charset="2"/>
              <a:buNone/>
            </a:pPr>
            <a:r>
              <a:rPr lang="ru-RU" altLang="ru-RU" sz="2400" smtClean="0"/>
              <a:t>-</a:t>
            </a:r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9392DB-3AF5-4E2D-A14E-FEECD8F720B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113" y="0"/>
            <a:ext cx="8243887" cy="4800600"/>
          </a:xfrm>
        </p:spPr>
        <p:txBody>
          <a:bodyPr/>
          <a:lstStyle/>
          <a:p>
            <a:pPr marL="82550" indent="0" algn="ctr">
              <a:buFont typeface="Wingdings 2" pitchFamily="18" charset="2"/>
              <a:buNone/>
              <a:defRPr/>
            </a:pPr>
            <a:r>
              <a:rPr lang="ru-RU" sz="2800" b="1" dirty="0"/>
              <a:t>Региональные </a:t>
            </a:r>
            <a:r>
              <a:rPr lang="ru-RU" sz="2800" b="1" dirty="0" smtClean="0"/>
              <a:t>программы</a:t>
            </a:r>
            <a:endParaRPr lang="ru-RU" sz="2000" dirty="0"/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sz="2000" dirty="0" smtClean="0"/>
              <a:t>-  </a:t>
            </a:r>
            <a:r>
              <a:rPr lang="ru-RU" sz="1900" dirty="0"/>
              <a:t>Стратегия развития образования в Республике Татарстан «</a:t>
            </a:r>
            <a:r>
              <a:rPr lang="ru-RU" sz="1900" dirty="0" err="1"/>
              <a:t>Килэчэк</a:t>
            </a:r>
            <a:r>
              <a:rPr lang="ru-RU" sz="1900" dirty="0"/>
              <a:t>» - «Будущее» на 2010-2015 годы;</a:t>
            </a:r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sz="1900" dirty="0"/>
              <a:t>- Государственная программа Реализация государственной национальной политики в Республике Татарстан на 2014-2016 годы»</a:t>
            </a:r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sz="1900" dirty="0"/>
              <a:t>- </a:t>
            </a:r>
            <a:r>
              <a:rPr lang="ru-RU" sz="1900" dirty="0" smtClean="0"/>
              <a:t>«</a:t>
            </a:r>
            <a:r>
              <a:rPr lang="ru-RU" sz="1900" dirty="0"/>
              <a:t>Сохранение национальной идентичности татарского народа (2014-2016 годы</a:t>
            </a:r>
            <a:r>
              <a:rPr lang="ru-RU" sz="1900" dirty="0" smtClean="0"/>
              <a:t>)»</a:t>
            </a:r>
            <a:endParaRPr lang="ru-RU" sz="1900" dirty="0"/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sz="1900" dirty="0"/>
              <a:t>- </a:t>
            </a:r>
            <a:r>
              <a:rPr lang="ru-RU" sz="1900" dirty="0" smtClean="0"/>
              <a:t>«</a:t>
            </a:r>
            <a:r>
              <a:rPr lang="ru-RU" sz="1900" dirty="0"/>
              <a:t>Обеспечение общественного порядка и противодействие преступности в республике Татарстан на 2014-2020 годы»;</a:t>
            </a:r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sz="1900" dirty="0"/>
              <a:t>- </a:t>
            </a:r>
            <a:r>
              <a:rPr lang="ru-RU" sz="1900" b="1" dirty="0" smtClean="0">
                <a:solidFill>
                  <a:srgbClr val="C00000"/>
                </a:solidFill>
              </a:rPr>
              <a:t>«</a:t>
            </a:r>
            <a:r>
              <a:rPr lang="ru-RU" sz="1900" b="1" dirty="0">
                <a:solidFill>
                  <a:srgbClr val="C00000"/>
                </a:solidFill>
              </a:rPr>
              <a:t>Дети Татарстана» на 2011-2013 годы </a:t>
            </a:r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sz="1900" dirty="0"/>
              <a:t>- Комплексная программа по профилактике правонарушений в </a:t>
            </a:r>
            <a:r>
              <a:rPr lang="ru-RU" sz="1900" dirty="0" smtClean="0"/>
              <a:t>Республике Татарстан </a:t>
            </a:r>
            <a:r>
              <a:rPr lang="ru-RU" sz="1900" dirty="0"/>
              <a:t>на 2011-2014 гг</a:t>
            </a:r>
            <a:r>
              <a:rPr lang="ru-RU" sz="1900" dirty="0" smtClean="0"/>
              <a:t>.</a:t>
            </a:r>
            <a:endParaRPr lang="ru-RU" sz="1900" dirty="0"/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sz="1900" dirty="0"/>
              <a:t>- </a:t>
            </a:r>
            <a:r>
              <a:rPr lang="ru-RU" sz="1900" dirty="0" smtClean="0"/>
              <a:t>"</a:t>
            </a:r>
            <a:r>
              <a:rPr lang="ru-RU" sz="1900" dirty="0"/>
              <a:t>Патриотическое воспитание молодежи Республики Татарстан" на 2011-2013 годы" </a:t>
            </a:r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sz="1900" dirty="0"/>
              <a:t>- Республиканская целевая программа по профилактике терроризма и экстремизма в Республике Татарстан на 2012-2014 годы (2009-2011 гг.);</a:t>
            </a:r>
          </a:p>
          <a:p>
            <a:pPr>
              <a:buFontTx/>
              <a:buChar char="-"/>
              <a:defRPr/>
            </a:pPr>
            <a:r>
              <a:rPr lang="ru-RU" sz="1900" dirty="0" smtClean="0"/>
              <a:t>Долгосрочная </a:t>
            </a:r>
            <a:r>
              <a:rPr lang="ru-RU" sz="1900" dirty="0"/>
              <a:t>целевая программа профилактики наркотизации населения в  Республике Татарстан на 2011-2015 годы </a:t>
            </a:r>
            <a:endParaRPr lang="ru-RU" sz="1900" dirty="0" smtClean="0"/>
          </a:p>
          <a:p>
            <a:pPr>
              <a:buFontTx/>
              <a:buChar char="-"/>
              <a:defRPr/>
            </a:pPr>
            <a:r>
              <a:rPr lang="ru-RU" sz="1900" dirty="0" smtClean="0"/>
              <a:t>- </a:t>
            </a:r>
            <a:r>
              <a:rPr lang="ru-RU" sz="1900" dirty="0"/>
              <a:t>Долгосрочная целевая программа «Развитие физической культуры и спорта в Республике Татарстан на 2011-2015 годы</a:t>
            </a:r>
            <a:r>
              <a:rPr lang="ru-RU" sz="1900" dirty="0" smtClean="0"/>
              <a:t>»</a:t>
            </a:r>
            <a:endParaRPr lang="ru-RU" sz="1900" dirty="0"/>
          </a:p>
          <a:p>
            <a:pPr marL="82550" indent="0">
              <a:buFont typeface="Wingdings 2" pitchFamily="18" charset="2"/>
              <a:buNone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13B04-2852-4FDD-A95E-7B815ACEB57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2553</TotalTime>
  <Words>2470</Words>
  <Application>Microsoft Office PowerPoint</Application>
  <PresentationFormat>Экран (4:3)</PresentationFormat>
  <Paragraphs>361</Paragraphs>
  <Slides>49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61" baseType="lpstr">
      <vt:lpstr>Arial</vt:lpstr>
      <vt:lpstr>Corbel</vt:lpstr>
      <vt:lpstr>Wingdings 2</vt:lpstr>
      <vt:lpstr>Verdana</vt:lpstr>
      <vt:lpstr>Gill Sans MT</vt:lpstr>
      <vt:lpstr>Wingdings</vt:lpstr>
      <vt:lpstr>Tahoma</vt:lpstr>
      <vt:lpstr>Arial Black</vt:lpstr>
      <vt:lpstr>Calibri</vt:lpstr>
      <vt:lpstr>Times New Roman</vt:lpstr>
      <vt:lpstr>Солнцестояние</vt:lpstr>
      <vt:lpstr>Документ Microsoft Word</vt:lpstr>
      <vt:lpstr>Слайд 1</vt:lpstr>
      <vt:lpstr>Нормативно-правовая база</vt:lpstr>
      <vt:lpstr>Законы Российской Федерации </vt:lpstr>
      <vt:lpstr>Нормативно-правовая база</vt:lpstr>
      <vt:lpstr>Нормативно-правовая база</vt:lpstr>
      <vt:lpstr>Нормативно-правовая база</vt:lpstr>
      <vt:lpstr>Законы Республики Татарстан</vt:lpstr>
      <vt:lpstr>Слайд 8</vt:lpstr>
      <vt:lpstr>Слайд 9</vt:lpstr>
      <vt:lpstr>Подведомственные учреждения</vt:lpstr>
      <vt:lpstr>Основные направления деятельности в сфере профилактики</vt:lpstr>
      <vt:lpstr>Инструктивно - методическое письмо Министерства образования Российской Федерации от 15.12.2002 г. № 30-51-914/16</vt:lpstr>
      <vt:lpstr>  МИНИМАЛЬНЫЙ ОБЪЕМ СОЦИАЛЬНЫХ УСЛУГ ПО ВОСПИТАНИЮ В ОБРАЗОВАТЕЛЬНЫХ УЧРЕЖДЕНИЯХ ОБЩЕГО ОБРАЗОВАНИЯ </vt:lpstr>
      <vt:lpstr> Принят Государственной Думой 21 мая 1999 года </vt:lpstr>
      <vt:lpstr> Статья 4. Органы и учреждения системы профилактики безнадзорности и правонарушений несовершеннолетних </vt:lpstr>
      <vt:lpstr> Статья 9. Гарантии исполнения настоящего Федерального закона </vt:lpstr>
      <vt:lpstr>  Статья 9. Гарантии исполнения настоящего Федерального закона </vt:lpstr>
      <vt:lpstr>Статья 9. Гарантии исполнения настоящего Федерального закона</vt:lpstr>
      <vt:lpstr> Статья 14. Органы управления образованием и образовательные учреждения </vt:lpstr>
      <vt:lpstr>Стандарты организации работы по профилактике  правонарушений в образовательных учреждениях РТ</vt:lpstr>
      <vt:lpstr>Мониторинг правонарушений и преступлений</vt:lpstr>
      <vt:lpstr>Типовые документы в сфере профилактики</vt:lpstr>
      <vt:lpstr>Анкета для анализа работы по профилактике правонарушений   среди детей и подростков в образовательных учреждениях</vt:lpstr>
      <vt:lpstr>Анкета для анализа работы по профилактике правонарушений  среди детей и подростков в образовательных учреждениях</vt:lpstr>
      <vt:lpstr>Анкета для анализа работы по профилактике правонарушений  среди детей и подростков в образовательных учреждениях</vt:lpstr>
      <vt:lpstr>Анкета для анализа работы по профилактике правонарушений  среди детей и подростков в образовательных учреждениях</vt:lpstr>
      <vt:lpstr>Анкета для анализа работы по профилактике правонарушений  среди детей и подростков в образовательных учреждениях</vt:lpstr>
      <vt:lpstr>Перечень документов, регламентирующих деятельность образовательного учреждения по профилактике правонарушений среди учащихся.</vt:lpstr>
      <vt:lpstr>Слайд 29</vt:lpstr>
      <vt:lpstr>Слайд 30</vt:lpstr>
      <vt:lpstr>Слайд 31</vt:lpstr>
      <vt:lpstr>Слайд 32</vt:lpstr>
      <vt:lpstr>Слайд 33</vt:lpstr>
      <vt:lpstr>Слайд 34</vt:lpstr>
      <vt:lpstr>Акция «Внимание- подросток» - сентябрь</vt:lpstr>
      <vt:lpstr>Слайд 36</vt:lpstr>
      <vt:lpstr> ПОСТАНОВЛЕНИЕ КАБИНЕТА МИНИСТРОВ РТ № 597 от 12.12.2005г. «О привлечении внебюджетных средств на развитие и укрепление  материально-технической базы бюджетных учреждений дополнительного образования детей </vt:lpstr>
      <vt:lpstr>Слайд 38</vt:lpstr>
      <vt:lpstr> Рекомендовать органам местного самоуправления Республики Татарстан: </vt:lpstr>
      <vt:lpstr>  </vt:lpstr>
      <vt:lpstr>  </vt:lpstr>
      <vt:lpstr> Привлечение внебюджетных средств на развитие и укрепление  материально-технической базы бюджетных УДОД  (ПКМ РТ №597 от 12.12.2005г.)</vt:lpstr>
      <vt:lpstr>Федеральный закон Российской Федерации от 6 октября 2003 г. N 131-ФЗ «Об общих принципах организации местного самоуправления  в Российской Федерации»</vt:lpstr>
      <vt:lpstr> Уровень охвата детей дополнительным образованием  (ПКМ РТ  от 26.01.2009 г. №42) </vt:lpstr>
      <vt:lpstr>Постановление Кабинета Министров Республики Татарстан от 17.12.2007  №721 «О введении нормативного финансирования общеобразовательных учреждений Республики Татарстан» </vt:lpstr>
      <vt:lpstr>Слайд 46</vt:lpstr>
      <vt:lpstr>Стандарт качества государственной услуги по предоставлению дополнительного образования детям в учреждениях регионального значения</vt:lpstr>
      <vt:lpstr>    СТАНДАРТЫ КАЧЕСТВА ГОСУДАРСТВЕННОЙ УСЛУГИ ПО ПРЕДОСТАВЛЕНИЮ ДОПОЛНИТЕЛЬНОГО ОБРАЗОВАНИЯ ДЕТЯМ В УЧРЕЖДЕНИЯХ РЕГИОНАЛЬНОГО ЗНАЧЕНИЯ Постановление Кабинета Министров РТ от 19 июля 2010 г. N 573  (в ред. Постановления КМ РТ от 12.10.2011 N 846)  </vt:lpstr>
      <vt:lpstr>СТАНДАРТЫ КАЧЕСТВА ГОСУДАРСТВЕННОЙ УСЛУГИ ПО ПРЕДОСТАВЛЕНИЮ ДОПОЛНИТЕЛЬНОГО ОБРАЗОВАНИЯ ДЕТЯМ В УЧРЕЖДЕНИЯХ РЕГИОНАЛЬНОГО ЗНАЧЕНИЯ  Постановление Кабинета Министров РТ от 19 июля 2010 г. N 573  (в ред. Постановления КМ РТ от 12.10.2011 N 846) </vt:lpstr>
    </vt:vector>
  </TitlesOfParts>
  <Company>Министерство образования и науки РТ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 Рашидовна</dc:creator>
  <cp:lastModifiedBy>adm</cp:lastModifiedBy>
  <cp:revision>168</cp:revision>
  <cp:lastPrinted>2012-05-21T10:33:39Z</cp:lastPrinted>
  <dcterms:created xsi:type="dcterms:W3CDTF">2008-02-20T17:05:24Z</dcterms:created>
  <dcterms:modified xsi:type="dcterms:W3CDTF">2016-11-07T13:31:12Z</dcterms:modified>
</cp:coreProperties>
</file>